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7"/>
  </p:notesMasterIdLst>
  <p:handoutMasterIdLst>
    <p:handoutMasterId r:id="rId118"/>
  </p:handoutMasterIdLst>
  <p:sldIdLst>
    <p:sldId id="258"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0" r:id="rId51"/>
    <p:sldId id="321" r:id="rId52"/>
    <p:sldId id="322" r:id="rId53"/>
    <p:sldId id="323" r:id="rId54"/>
    <p:sldId id="324" r:id="rId55"/>
    <p:sldId id="325" r:id="rId56"/>
    <p:sldId id="326" r:id="rId57"/>
    <p:sldId id="327" r:id="rId58"/>
    <p:sldId id="328" r:id="rId59"/>
    <p:sldId id="329" r:id="rId60"/>
    <p:sldId id="330" r:id="rId61"/>
    <p:sldId id="331" r:id="rId62"/>
    <p:sldId id="332" r:id="rId63"/>
    <p:sldId id="333" r:id="rId64"/>
    <p:sldId id="334" r:id="rId65"/>
    <p:sldId id="335" r:id="rId66"/>
    <p:sldId id="336" r:id="rId67"/>
    <p:sldId id="337" r:id="rId68"/>
    <p:sldId id="338" r:id="rId69"/>
    <p:sldId id="339" r:id="rId70"/>
    <p:sldId id="340" r:id="rId71"/>
    <p:sldId id="341" r:id="rId72"/>
    <p:sldId id="342" r:id="rId73"/>
    <p:sldId id="343" r:id="rId74"/>
    <p:sldId id="344" r:id="rId75"/>
    <p:sldId id="345" r:id="rId76"/>
    <p:sldId id="346" r:id="rId77"/>
    <p:sldId id="347" r:id="rId78"/>
    <p:sldId id="348" r:id="rId79"/>
    <p:sldId id="349" r:id="rId80"/>
    <p:sldId id="350" r:id="rId81"/>
    <p:sldId id="351" r:id="rId82"/>
    <p:sldId id="352" r:id="rId83"/>
    <p:sldId id="353" r:id="rId84"/>
    <p:sldId id="354" r:id="rId85"/>
    <p:sldId id="355" r:id="rId86"/>
    <p:sldId id="356" r:id="rId87"/>
    <p:sldId id="357" r:id="rId88"/>
    <p:sldId id="358" r:id="rId89"/>
    <p:sldId id="360" r:id="rId90"/>
    <p:sldId id="361" r:id="rId91"/>
    <p:sldId id="362" r:id="rId92"/>
    <p:sldId id="364" r:id="rId93"/>
    <p:sldId id="365" r:id="rId94"/>
    <p:sldId id="366" r:id="rId95"/>
    <p:sldId id="367" r:id="rId96"/>
    <p:sldId id="368" r:id="rId97"/>
    <p:sldId id="369" r:id="rId98"/>
    <p:sldId id="370" r:id="rId99"/>
    <p:sldId id="371" r:id="rId100"/>
    <p:sldId id="372" r:id="rId101"/>
    <p:sldId id="373" r:id="rId102"/>
    <p:sldId id="374" r:id="rId103"/>
    <p:sldId id="375" r:id="rId104"/>
    <p:sldId id="377" r:id="rId105"/>
    <p:sldId id="378" r:id="rId106"/>
    <p:sldId id="379" r:id="rId107"/>
    <p:sldId id="380" r:id="rId108"/>
    <p:sldId id="381" r:id="rId109"/>
    <p:sldId id="382" r:id="rId110"/>
    <p:sldId id="384" r:id="rId111"/>
    <p:sldId id="385" r:id="rId112"/>
    <p:sldId id="386" r:id="rId113"/>
    <p:sldId id="388" r:id="rId114"/>
    <p:sldId id="389" r:id="rId115"/>
    <p:sldId id="390" r:id="rId1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27">
          <p15:clr>
            <a:srgbClr val="A4A3A4"/>
          </p15:clr>
        </p15:guide>
        <p15:guide id="2" pos="573">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pyeditor" initials="A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4"/>
    <a:srgbClr val="FFFFFF"/>
    <a:srgbClr val="FFC425"/>
    <a:srgbClr val="E5E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817354-2B95-D348-B483-5578FE6F0B0F}" v="1" dt="2021-01-04T19:52:40.952"/>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5" autoAdjust="0"/>
    <p:restoredTop sz="77415" autoAdjust="0"/>
  </p:normalViewPr>
  <p:slideViewPr>
    <p:cSldViewPr snapToGrid="0">
      <p:cViewPr varScale="1">
        <p:scale>
          <a:sx n="97" d="100"/>
          <a:sy n="97" d="100"/>
        </p:scale>
        <p:origin x="816" y="200"/>
      </p:cViewPr>
      <p:guideLst>
        <p:guide orient="horz" pos="927"/>
        <p:guide pos="573"/>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handoutMaster" Target="handoutMasters/handout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microsoft.com/office/2016/11/relationships/changesInfo" Target="changesInfos/changesInfo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commentAuthors" Target="commentAuthor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125"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Leeber" userId="15028f3c-0a13-4345-9369-dac953ae4f16" providerId="ADAL" clId="{08B5499B-D4E3-0044-B1D2-7ABAA7C32077}"/>
    <pc:docChg chg="modMainMaster">
      <pc:chgData name="Kathryn Leeber" userId="15028f3c-0a13-4345-9369-dac953ae4f16" providerId="ADAL" clId="{08B5499B-D4E3-0044-B1D2-7ABAA7C32077}" dt="2020-11-20T16:58:37.518" v="3"/>
      <pc:docMkLst>
        <pc:docMk/>
      </pc:docMkLst>
      <pc:sldMasterChg chg="modSp modSldLayout">
        <pc:chgData name="Kathryn Leeber" userId="15028f3c-0a13-4345-9369-dac953ae4f16" providerId="ADAL" clId="{08B5499B-D4E3-0044-B1D2-7ABAA7C32077}" dt="2020-11-20T16:58:37.518" v="3"/>
        <pc:sldMasterMkLst>
          <pc:docMk/>
          <pc:sldMasterMk cId="2871921020" sldId="2147483648"/>
        </pc:sldMasterMkLst>
        <pc:spChg chg="mod">
          <ac:chgData name="Kathryn Leeber" userId="15028f3c-0a13-4345-9369-dac953ae4f16" providerId="ADAL" clId="{08B5499B-D4E3-0044-B1D2-7ABAA7C32077}" dt="2020-11-20T16:58:37.518" v="3"/>
          <ac:spMkLst>
            <pc:docMk/>
            <pc:sldMasterMk cId="2871921020" sldId="2147483648"/>
            <ac:spMk id="7" creationId="{21F38BD8-3F75-CE4C-AFEF-0C6B45F77F8C}"/>
          </ac:spMkLst>
        </pc:spChg>
        <pc:sldLayoutChg chg="modSp">
          <pc:chgData name="Kathryn Leeber" userId="15028f3c-0a13-4345-9369-dac953ae4f16" providerId="ADAL" clId="{08B5499B-D4E3-0044-B1D2-7ABAA7C32077}" dt="2020-11-20T16:58:31.271" v="1"/>
          <pc:sldLayoutMkLst>
            <pc:docMk/>
            <pc:sldMasterMk cId="2871921020" sldId="2147483648"/>
            <pc:sldLayoutMk cId="3047549913" sldId="2147483649"/>
          </pc:sldLayoutMkLst>
          <pc:spChg chg="mod">
            <ac:chgData name="Kathryn Leeber" userId="15028f3c-0a13-4345-9369-dac953ae4f16" providerId="ADAL" clId="{08B5499B-D4E3-0044-B1D2-7ABAA7C32077}" dt="2020-11-20T16:58:31.271" v="1"/>
            <ac:spMkLst>
              <pc:docMk/>
              <pc:sldMasterMk cId="2871921020" sldId="2147483648"/>
              <pc:sldLayoutMk cId="3047549913" sldId="2147483649"/>
              <ac:spMk id="17" creationId="{BEEECFBC-FB4D-9945-A4FF-28E342055AC3}"/>
            </ac:spMkLst>
          </pc:spChg>
        </pc:sldLayoutChg>
      </pc:sldMasterChg>
    </pc:docChg>
  </pc:docChgLst>
  <pc:docChgLst>
    <pc:chgData name="Kathryn Leeber" userId="15028f3c-0a13-4345-9369-dac953ae4f16" providerId="ADAL" clId="{EADCB8C7-60E1-BE49-8D31-C61A6DAC40B9}"/>
    <pc:docChg chg="modSld modMainMaster">
      <pc:chgData name="Kathryn Leeber" userId="15028f3c-0a13-4345-9369-dac953ae4f16" providerId="ADAL" clId="{EADCB8C7-60E1-BE49-8D31-C61A6DAC40B9}" dt="2020-12-18T18:34:04.232" v="4" actId="20577"/>
      <pc:docMkLst>
        <pc:docMk/>
      </pc:docMkLst>
      <pc:sldChg chg="modSp mod">
        <pc:chgData name="Kathryn Leeber" userId="15028f3c-0a13-4345-9369-dac953ae4f16" providerId="ADAL" clId="{EADCB8C7-60E1-BE49-8D31-C61A6DAC40B9}" dt="2020-12-18T18:34:04.232" v="4" actId="20577"/>
        <pc:sldMkLst>
          <pc:docMk/>
          <pc:sldMk cId="0" sldId="286"/>
        </pc:sldMkLst>
        <pc:spChg chg="mod">
          <ac:chgData name="Kathryn Leeber" userId="15028f3c-0a13-4345-9369-dac953ae4f16" providerId="ADAL" clId="{EADCB8C7-60E1-BE49-8D31-C61A6DAC40B9}" dt="2020-12-18T18:34:04.232" v="4" actId="20577"/>
          <ac:spMkLst>
            <pc:docMk/>
            <pc:sldMk cId="0" sldId="286"/>
            <ac:spMk id="4" creationId="{00000000-0000-0000-0000-000000000000}"/>
          </ac:spMkLst>
        </pc:spChg>
      </pc:sldChg>
      <pc:sldMasterChg chg="modSp modSldLayout">
        <pc:chgData name="Kathryn Leeber" userId="15028f3c-0a13-4345-9369-dac953ae4f16" providerId="ADAL" clId="{EADCB8C7-60E1-BE49-8D31-C61A6DAC40B9}" dt="2020-12-18T18:33:49.160" v="2"/>
        <pc:sldMasterMkLst>
          <pc:docMk/>
          <pc:sldMasterMk cId="2871921020" sldId="2147483648"/>
        </pc:sldMasterMkLst>
        <pc:spChg chg="mod">
          <ac:chgData name="Kathryn Leeber" userId="15028f3c-0a13-4345-9369-dac953ae4f16" providerId="ADAL" clId="{EADCB8C7-60E1-BE49-8D31-C61A6DAC40B9}" dt="2020-12-18T18:33:49.160" v="2"/>
          <ac:spMkLst>
            <pc:docMk/>
            <pc:sldMasterMk cId="2871921020" sldId="2147483648"/>
            <ac:spMk id="7" creationId="{21F38BD8-3F75-CE4C-AFEF-0C6B45F77F8C}"/>
          </ac:spMkLst>
        </pc:spChg>
        <pc:sldLayoutChg chg="modSp">
          <pc:chgData name="Kathryn Leeber" userId="15028f3c-0a13-4345-9369-dac953ae4f16" providerId="ADAL" clId="{EADCB8C7-60E1-BE49-8D31-C61A6DAC40B9}" dt="2020-12-18T18:33:41.277" v="0"/>
          <pc:sldLayoutMkLst>
            <pc:docMk/>
            <pc:sldMasterMk cId="2871921020" sldId="2147483648"/>
            <pc:sldLayoutMk cId="3047549913" sldId="2147483649"/>
          </pc:sldLayoutMkLst>
          <pc:spChg chg="mod">
            <ac:chgData name="Kathryn Leeber" userId="15028f3c-0a13-4345-9369-dac953ae4f16" providerId="ADAL" clId="{EADCB8C7-60E1-BE49-8D31-C61A6DAC40B9}" dt="2020-12-18T18:33:41.277" v="0"/>
            <ac:spMkLst>
              <pc:docMk/>
              <pc:sldMasterMk cId="2871921020" sldId="2147483648"/>
              <pc:sldLayoutMk cId="3047549913" sldId="2147483649"/>
              <ac:spMk id="17" creationId="{BEEECFBC-FB4D-9945-A4FF-28E342055AC3}"/>
            </ac:spMkLst>
          </pc:spChg>
        </pc:sldLayoutChg>
      </pc:sldMasterChg>
    </pc:docChg>
  </pc:docChgLst>
  <pc:docChgLst>
    <pc:chgData name="Kathryn Leeber" userId="15028f3c-0a13-4345-9369-dac953ae4f16" providerId="ADAL" clId="{9B817354-2B95-D348-B483-5578FE6F0B0F}"/>
    <pc:docChg chg="modSld">
      <pc:chgData name="Kathryn Leeber" userId="15028f3c-0a13-4345-9369-dac953ae4f16" providerId="ADAL" clId="{9B817354-2B95-D348-B483-5578FE6F0B0F}" dt="2021-01-04T19:52:52.125" v="2" actId="20577"/>
      <pc:docMkLst>
        <pc:docMk/>
      </pc:docMkLst>
      <pc:sldChg chg="modSp mod">
        <pc:chgData name="Kathryn Leeber" userId="15028f3c-0a13-4345-9369-dac953ae4f16" providerId="ADAL" clId="{9B817354-2B95-D348-B483-5578FE6F0B0F}" dt="2021-01-04T19:52:43.952" v="1" actId="1076"/>
        <pc:sldMkLst>
          <pc:docMk/>
          <pc:sldMk cId="0" sldId="299"/>
        </pc:sldMkLst>
        <pc:spChg chg="mod">
          <ac:chgData name="Kathryn Leeber" userId="15028f3c-0a13-4345-9369-dac953ae4f16" providerId="ADAL" clId="{9B817354-2B95-D348-B483-5578FE6F0B0F}" dt="2021-01-04T19:52:43.952" v="1" actId="1076"/>
          <ac:spMkLst>
            <pc:docMk/>
            <pc:sldMk cId="0" sldId="299"/>
            <ac:spMk id="2" creationId="{00000000-0000-0000-0000-000000000000}"/>
          </ac:spMkLst>
        </pc:spChg>
        <pc:spChg chg="mod">
          <ac:chgData name="Kathryn Leeber" userId="15028f3c-0a13-4345-9369-dac953ae4f16" providerId="ADAL" clId="{9B817354-2B95-D348-B483-5578FE6F0B0F}" dt="2021-01-04T19:52:43.952" v="1" actId="1076"/>
          <ac:spMkLst>
            <pc:docMk/>
            <pc:sldMk cId="0" sldId="299"/>
            <ac:spMk id="3" creationId="{00000000-0000-0000-0000-000000000000}"/>
          </ac:spMkLst>
        </pc:spChg>
        <pc:picChg chg="mod">
          <ac:chgData name="Kathryn Leeber" userId="15028f3c-0a13-4345-9369-dac953ae4f16" providerId="ADAL" clId="{9B817354-2B95-D348-B483-5578FE6F0B0F}" dt="2021-01-04T19:52:40.952" v="0" actId="1076"/>
          <ac:picMkLst>
            <pc:docMk/>
            <pc:sldMk cId="0" sldId="299"/>
            <ac:picMk id="2051" creationId="{00000000-0000-0000-0000-000000000000}"/>
          </ac:picMkLst>
        </pc:picChg>
      </pc:sldChg>
      <pc:sldChg chg="modSp mod">
        <pc:chgData name="Kathryn Leeber" userId="15028f3c-0a13-4345-9369-dac953ae4f16" providerId="ADAL" clId="{9B817354-2B95-D348-B483-5578FE6F0B0F}" dt="2021-01-04T19:52:52.125" v="2" actId="20577"/>
        <pc:sldMkLst>
          <pc:docMk/>
          <pc:sldMk cId="0" sldId="301"/>
        </pc:sldMkLst>
        <pc:spChg chg="mod">
          <ac:chgData name="Kathryn Leeber" userId="15028f3c-0a13-4345-9369-dac953ae4f16" providerId="ADAL" clId="{9B817354-2B95-D348-B483-5578FE6F0B0F}" dt="2021-01-04T19:52:52.125" v="2" actId="20577"/>
          <ac:spMkLst>
            <pc:docMk/>
            <pc:sldMk cId="0" sldId="301"/>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latin typeface="Arial" panose="020B0604020202020204" pitchFamily="34" charset="0"/>
              </a:rPr>
              <a:t>1/4/21</a:t>
            </a:fld>
            <a:endParaRPr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latin typeface="Arial" panose="020B0604020202020204" pitchFamily="34" charset="0"/>
              </a:rPr>
              <a:t>‹#›</a:t>
            </a:fld>
            <a:endParaRPr dirty="0">
              <a:latin typeface="Arial" panose="020B0604020202020204" pitchFamily="34" charset="0"/>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37F6C43-988E-4257-9A1C-C162EF036D58}" type="datetimeFigureOut">
              <a:rPr lang="en-US" smtClean="0"/>
              <a:pPr/>
              <a:t>1/4/21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ED491D0-8E1B-49C7-849B-A28568D94497}" type="slidenum">
              <a:rPr lang="en-US" smtClean="0"/>
              <a:pPr/>
              <a:t>‹#›</a:t>
            </a:fld>
            <a:endParaRPr lang="en-US"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a:t>
            </a:r>
          </a:p>
          <a:p>
            <a:endParaRPr lang="en-US" altLang="en-US" dirty="0">
              <a:latin typeface="Times New Roman" charset="0"/>
              <a:ea typeface="MS PGothic" charset="-128"/>
            </a:endParaRPr>
          </a:p>
          <a:p>
            <a:r>
              <a:rPr lang="en-US" altLang="en-US" dirty="0">
                <a:latin typeface="Times New Roman" charset="0"/>
                <a:ea typeface="MS PGothic" charset="-128"/>
              </a:rPr>
              <a:t>Special Patient Populations</a:t>
            </a:r>
          </a:p>
          <a:p>
            <a:r>
              <a:rPr lang="en-US" altLang="en-US" dirty="0">
                <a:latin typeface="Times New Roman" charset="0"/>
                <a:ea typeface="MS PGothic" charset="-128"/>
              </a:rPr>
              <a:t>Applies a fundamental knowledge of growth, development, and aging and assessment findings to provide basic emergency care and transportation for a patient with special needs.</a:t>
            </a:r>
          </a:p>
          <a:p>
            <a:endParaRPr lang="en-US" altLang="en-US" dirty="0">
              <a:latin typeface="Times New Roman" charset="0"/>
              <a:ea typeface="MS PGothic" charset="-128"/>
            </a:endParaRPr>
          </a:p>
        </p:txBody>
      </p:sp>
    </p:spTree>
    <p:extLst>
      <p:ext uri="{BB962C8B-B14F-4D97-AF65-F5344CB8AC3E}">
        <p14:creationId xmlns:p14="http://schemas.microsoft.com/office/powerpoint/2010/main" val="83130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4.    Rely on patients and family members for information.</a:t>
            </a:r>
            <a:endParaRPr lang="en-IN" altLang="en-US" dirty="0">
              <a:latin typeface="Times New Roman" charset="0"/>
              <a:ea typeface="MS PGothic" charset="-128"/>
            </a:endParaRPr>
          </a:p>
          <a:p>
            <a:r>
              <a:rPr lang="en-US" altLang="en-US" dirty="0">
                <a:latin typeface="Times New Roman" charset="0"/>
                <a:ea typeface="MS PGothic" charset="-128"/>
              </a:rPr>
              <a:t>5.    Patients with intellectual disabilities are susceptible to the same diseases as other patients.</a:t>
            </a:r>
            <a:endParaRPr lang="en-IN" altLang="en-US" dirty="0">
              <a:latin typeface="Times New Roman" charset="0"/>
              <a:ea typeface="MS PGothic" charset="-128"/>
            </a:endParaRPr>
          </a:p>
        </p:txBody>
      </p:sp>
    </p:spTree>
    <p:extLst>
      <p:ext uri="{BB962C8B-B14F-4D97-AF65-F5344CB8AC3E}">
        <p14:creationId xmlns:p14="http://schemas.microsoft.com/office/powerpoint/2010/main" val="82925782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3907664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778727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latin typeface="Times New Roman" pitchFamily="1" charset="0"/>
                <a:ea typeface="+mn-ea"/>
              </a:rPr>
              <a:t>Lecture Outline</a:t>
            </a:r>
          </a:p>
          <a:p>
            <a:pPr>
              <a:defRPr/>
            </a:pPr>
            <a:endParaRPr lang="en-US" altLang="en-US" dirty="0">
              <a:latin typeface="Times New Roman" pitchFamily="1" charset="0"/>
              <a:ea typeface="+mn-ea"/>
            </a:endParaRPr>
          </a:p>
          <a:p>
            <a:pPr>
              <a:defRPr/>
            </a:pPr>
            <a:r>
              <a:rPr lang="en-US" dirty="0"/>
              <a:t>B.    Autism Spectrum Disorder</a:t>
            </a:r>
            <a:endParaRPr lang="en-IN" b="1" dirty="0"/>
          </a:p>
          <a:p>
            <a:r>
              <a:rPr lang="en-US" b="1" dirty="0"/>
              <a:t>       </a:t>
            </a:r>
            <a:r>
              <a:rPr lang="en-US" dirty="0"/>
              <a:t>1.    </a:t>
            </a:r>
            <a:r>
              <a:rPr lang="en-US" sz="1200" kern="1200" dirty="0">
                <a:solidFill>
                  <a:schemeClr val="tx1"/>
                </a:solidFill>
                <a:effectLst/>
                <a:latin typeface="Times New Roman" pitchFamily="18" charset="0"/>
                <a:ea typeface="MS PGothic" pitchFamily="34" charset="-128"/>
                <a:cs typeface="+mn-cs"/>
              </a:rPr>
              <a:t>Intellectual disability characterized by deficits in social communication and interactions along with restrictive, repetitive patterns of behavior, interests, and activities.</a:t>
            </a:r>
          </a:p>
        </p:txBody>
      </p:sp>
    </p:spTree>
    <p:extLst>
      <p:ext uri="{BB962C8B-B14F-4D97-AF65-F5344CB8AC3E}">
        <p14:creationId xmlns:p14="http://schemas.microsoft.com/office/powerpoint/2010/main" val="167429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sz="1200" kern="1200" dirty="0">
              <a:solidFill>
                <a:schemeClr val="tx1"/>
              </a:solidFill>
              <a:effectLst/>
              <a:latin typeface="Times New Roman" pitchFamily="18" charset="0"/>
              <a:ea typeface="MS PGothic" pitchFamily="34" charset="-128"/>
              <a:cs typeface="+mn-cs"/>
            </a:endParaRPr>
          </a:p>
          <a:p>
            <a:r>
              <a:rPr lang="en-US" sz="1200" kern="1200" dirty="0">
                <a:solidFill>
                  <a:schemeClr val="tx1"/>
                </a:solidFill>
                <a:effectLst/>
                <a:latin typeface="Times New Roman" pitchFamily="18" charset="0"/>
                <a:ea typeface="MS PGothic" pitchFamily="34" charset="-128"/>
                <a:cs typeface="+mn-cs"/>
              </a:rPr>
              <a:t>a.   Often have abnormal sensory responses</a:t>
            </a:r>
          </a:p>
          <a:p>
            <a:r>
              <a:rPr lang="en-US" sz="1200" kern="1200" dirty="0">
                <a:solidFill>
                  <a:schemeClr val="tx1"/>
                </a:solidFill>
                <a:effectLst/>
                <a:latin typeface="Times New Roman" pitchFamily="18" charset="0"/>
                <a:ea typeface="MS PGothic" pitchFamily="34" charset="-128"/>
                <a:cs typeface="+mn-cs"/>
              </a:rPr>
              <a:t>      i.   May not feel cold, heat, or pain as others do.</a:t>
            </a:r>
          </a:p>
          <a:p>
            <a:r>
              <a:rPr lang="en-US" sz="1200" kern="1200" dirty="0">
                <a:solidFill>
                  <a:schemeClr val="tx1"/>
                </a:solidFill>
                <a:effectLst/>
                <a:latin typeface="Times New Roman" pitchFamily="18" charset="0"/>
                <a:ea typeface="MS PGothic" pitchFamily="34" charset="-128"/>
                <a:cs typeface="+mn-cs"/>
              </a:rPr>
              <a:t>      ii.  May respond to pain by laughing, humming, singing, or removing clothing.</a:t>
            </a:r>
          </a:p>
          <a:p>
            <a:r>
              <a:rPr lang="en-US" sz="1200" kern="1200" dirty="0">
                <a:solidFill>
                  <a:schemeClr val="tx1"/>
                </a:solidFill>
                <a:effectLst/>
                <a:latin typeface="Times New Roman" pitchFamily="18" charset="0"/>
                <a:ea typeface="MS PGothic" pitchFamily="34" charset="-128"/>
                <a:cs typeface="+mn-cs"/>
              </a:rPr>
              <a:t>b.   May have increased sensitivity to noise or physical stimulation.</a:t>
            </a:r>
          </a:p>
          <a:p>
            <a:r>
              <a:rPr lang="en-US" sz="1200" kern="1200" dirty="0">
                <a:solidFill>
                  <a:schemeClr val="tx1"/>
                </a:solidFill>
                <a:effectLst/>
                <a:latin typeface="Times New Roman" pitchFamily="18" charset="0"/>
                <a:ea typeface="MS PGothic" pitchFamily="34" charset="-128"/>
                <a:cs typeface="+mn-cs"/>
              </a:rPr>
              <a:t>      i.   Keep the environment calm and minimize stimulation</a:t>
            </a:r>
          </a:p>
          <a:p>
            <a:endParaRPr lang="en-US" altLang="en-US" dirty="0">
              <a:latin typeface="Times New Roman" charset="0"/>
              <a:ea typeface="MS PGothic" charset="-128"/>
            </a:endParaRPr>
          </a:p>
        </p:txBody>
      </p:sp>
    </p:spTree>
    <p:extLst>
      <p:ext uri="{BB962C8B-B14F-4D97-AF65-F5344CB8AC3E}">
        <p14:creationId xmlns:p14="http://schemas.microsoft.com/office/powerpoint/2010/main" val="781659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n-cs"/>
              </a:rPr>
              <a:t> ii.   Three to four times more common in males than females and in those who have an older sibling with the condition.</a:t>
            </a:r>
          </a:p>
          <a:p>
            <a:r>
              <a:rPr lang="en-US" sz="1200" kern="1200" dirty="0">
                <a:solidFill>
                  <a:schemeClr val="tx1"/>
                </a:solidFill>
                <a:effectLst/>
                <a:latin typeface="Times New Roman" pitchFamily="18" charset="0"/>
                <a:ea typeface="MS PGothic" pitchFamily="34" charset="-128"/>
                <a:cs typeface="+mn-cs"/>
              </a:rPr>
              <a:t> iii.   Demonstration of examination techniques on a trusted individual may comfort the patient.</a:t>
            </a:r>
          </a:p>
          <a:p>
            <a:r>
              <a:rPr lang="en-US" sz="1200" kern="1200" dirty="0">
                <a:solidFill>
                  <a:schemeClr val="tx1"/>
                </a:solidFill>
                <a:effectLst/>
                <a:latin typeface="Times New Roman" pitchFamily="18" charset="0"/>
                <a:ea typeface="MS PGothic" pitchFamily="34" charset="-128"/>
                <a:cs typeface="+mn-cs"/>
              </a:rPr>
              <a:t> iv.   Use short, direct, and simple phrases when communicating, and allow extra time for the patient to process the communication if possible.</a:t>
            </a:r>
            <a:endParaRPr lang="en-US" altLang="en-US" dirty="0">
              <a:latin typeface="Times New Roman" charset="0"/>
              <a:ea typeface="MS PGothic" charset="-128"/>
            </a:endParaRPr>
          </a:p>
        </p:txBody>
      </p:sp>
    </p:spTree>
    <p:extLst>
      <p:ext uri="{BB962C8B-B14F-4D97-AF65-F5344CB8AC3E}">
        <p14:creationId xmlns:p14="http://schemas.microsoft.com/office/powerpoint/2010/main" val="1187747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latin typeface="Times New Roman" pitchFamily="1" charset="0"/>
                <a:ea typeface="+mn-ea"/>
              </a:rPr>
              <a:t>Lecture Outline</a:t>
            </a:r>
          </a:p>
          <a:p>
            <a:pPr>
              <a:defRPr/>
            </a:pPr>
            <a:endParaRPr lang="en-US" altLang="en-US" dirty="0">
              <a:latin typeface="Times New Roman" pitchFamily="1" charset="0"/>
              <a:ea typeface="+mn-ea"/>
            </a:endParaRPr>
          </a:p>
          <a:p>
            <a:pPr>
              <a:defRPr/>
            </a:pPr>
            <a:r>
              <a:rPr lang="en-US" dirty="0"/>
              <a:t>C.    Down syndrome</a:t>
            </a:r>
            <a:endParaRPr lang="en-IN" b="1" dirty="0"/>
          </a:p>
          <a:p>
            <a:pPr>
              <a:defRPr/>
            </a:pPr>
            <a:r>
              <a:rPr lang="en-US" b="1" dirty="0"/>
              <a:t>       </a:t>
            </a:r>
            <a:r>
              <a:rPr lang="en-US" dirty="0"/>
              <a:t>1.    Characterized by a genetic chromosomal defect that can occur during fetal development, resulting in mild to severe intellectual impairment</a:t>
            </a:r>
            <a:endParaRPr lang="en-IN" dirty="0"/>
          </a:p>
          <a:p>
            <a:pPr>
              <a:defRPr/>
            </a:pPr>
            <a:r>
              <a:rPr lang="en-US" dirty="0"/>
              <a:t>              a.    Known risk factors are increased maternal age and a family history are known risk factors for this condition.</a:t>
            </a:r>
            <a:endParaRPr lang="en-IN" dirty="0"/>
          </a:p>
        </p:txBody>
      </p:sp>
    </p:spTree>
    <p:extLst>
      <p:ext uri="{BB962C8B-B14F-4D97-AF65-F5344CB8AC3E}">
        <p14:creationId xmlns:p14="http://schemas.microsoft.com/office/powerpoint/2010/main" val="1615128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latin typeface="Times New Roman" pitchFamily="1" charset="0"/>
                <a:ea typeface="+mn-ea"/>
              </a:rPr>
              <a:t>Lecture Outline</a:t>
            </a:r>
          </a:p>
          <a:p>
            <a:pPr>
              <a:defRPr/>
            </a:pPr>
            <a:endParaRPr lang="en-US" altLang="en-US" dirty="0">
              <a:latin typeface="Times New Roman" pitchFamily="1" charset="0"/>
              <a:ea typeface="+mn-ea"/>
            </a:endParaRPr>
          </a:p>
          <a:p>
            <a:pPr>
              <a:defRPr/>
            </a:pPr>
            <a:r>
              <a:rPr lang="en-US" dirty="0"/>
              <a:t>2.    Physical abnormalities</a:t>
            </a:r>
            <a:endParaRPr lang="en-IN" dirty="0"/>
          </a:p>
          <a:p>
            <a:pPr>
              <a:defRPr/>
            </a:pPr>
            <a:r>
              <a:rPr lang="en-US" dirty="0"/>
              <a:t>       a.    Round head with a flat occiput</a:t>
            </a:r>
            <a:endParaRPr lang="en-IN" dirty="0"/>
          </a:p>
          <a:p>
            <a:pPr>
              <a:defRPr/>
            </a:pPr>
            <a:r>
              <a:rPr lang="en-US" dirty="0"/>
              <a:t>       b.    Enlarged, protruding tongue</a:t>
            </a:r>
            <a:endParaRPr lang="en-IN" dirty="0"/>
          </a:p>
          <a:p>
            <a:pPr>
              <a:defRPr/>
            </a:pPr>
            <a:r>
              <a:rPr lang="en-US" dirty="0"/>
              <a:t>       c.    Slanted, wide-set eyes and folded skin on either side of the nose, covering the inner corners of the eye</a:t>
            </a:r>
            <a:endParaRPr lang="en-IN" dirty="0"/>
          </a:p>
          <a:p>
            <a:pPr>
              <a:defRPr/>
            </a:pPr>
            <a:r>
              <a:rPr lang="en-US" dirty="0"/>
              <a:t>       d.    Short, wide hands</a:t>
            </a:r>
            <a:endParaRPr lang="en-IN" dirty="0"/>
          </a:p>
          <a:p>
            <a:pPr>
              <a:defRPr/>
            </a:pPr>
            <a:r>
              <a:rPr lang="en-US" dirty="0"/>
              <a:t>       e.    Small face and features</a:t>
            </a:r>
            <a:endParaRPr lang="en-IN" dirty="0"/>
          </a:p>
          <a:p>
            <a:pPr>
              <a:defRPr/>
            </a:pPr>
            <a:r>
              <a:rPr lang="en-US" dirty="0"/>
              <a:t>	</a:t>
            </a:r>
            <a:endParaRPr lang="en-IN" dirty="0"/>
          </a:p>
        </p:txBody>
      </p:sp>
    </p:spTree>
    <p:extLst>
      <p:ext uri="{BB962C8B-B14F-4D97-AF65-F5344CB8AC3E}">
        <p14:creationId xmlns:p14="http://schemas.microsoft.com/office/powerpoint/2010/main" val="1273905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n-cs"/>
              </a:rPr>
              <a:t>3.  Increased risk for medical complications</a:t>
            </a:r>
          </a:p>
          <a:p>
            <a:r>
              <a:rPr lang="en-US" sz="1200" kern="1200" dirty="0">
                <a:solidFill>
                  <a:schemeClr val="tx1"/>
                </a:solidFill>
                <a:effectLst/>
                <a:latin typeface="Times New Roman" pitchFamily="18" charset="0"/>
                <a:ea typeface="MS PGothic" pitchFamily="34" charset="-128"/>
                <a:cs typeface="+mn-cs"/>
              </a:rPr>
              <a:t>      a.   Leukemia</a:t>
            </a:r>
          </a:p>
          <a:p>
            <a:r>
              <a:rPr lang="en-US" sz="1200" kern="1200" dirty="0">
                <a:solidFill>
                  <a:schemeClr val="tx1"/>
                </a:solidFill>
                <a:effectLst/>
                <a:latin typeface="Times New Roman" pitchFamily="18" charset="0"/>
                <a:ea typeface="MS PGothic" pitchFamily="34" charset="-128"/>
                <a:cs typeface="+mn-cs"/>
              </a:rPr>
              <a:t>      b.   Congenital heart defects</a:t>
            </a:r>
          </a:p>
          <a:p>
            <a:r>
              <a:rPr lang="en-US" sz="1200" kern="1200" dirty="0">
                <a:solidFill>
                  <a:schemeClr val="tx1"/>
                </a:solidFill>
                <a:effectLst/>
                <a:latin typeface="Times New Roman" pitchFamily="18" charset="0"/>
                <a:ea typeface="MS PGothic" pitchFamily="34" charset="-128"/>
                <a:cs typeface="+mn-cs"/>
              </a:rPr>
              <a:t>      c.   Sensory, endocrine, musculoskeletal, dental, gastrointestinal, and neurological complications.</a:t>
            </a:r>
          </a:p>
          <a:p>
            <a:r>
              <a:rPr lang="en-US" altLang="en-US" dirty="0">
                <a:latin typeface="Times New Roman" charset="0"/>
                <a:ea typeface="MS PGothic" charset="-128"/>
              </a:rPr>
              <a:t>4.   Intubation may be difficult due to large tongues and small oral and nasal cavities.</a:t>
            </a:r>
            <a:endParaRPr lang="en-IN" altLang="en-US" dirty="0">
              <a:latin typeface="Times New Roman" charset="0"/>
              <a:ea typeface="MS PGothic" charset="-128"/>
            </a:endParaRPr>
          </a:p>
          <a:p>
            <a:r>
              <a:rPr lang="en-US" altLang="en-US" dirty="0">
                <a:latin typeface="Times New Roman" charset="0"/>
                <a:ea typeface="MS PGothic" charset="-128"/>
              </a:rPr>
              <a:t>5.   Mask ventilation can be challenging—jaw-thrust maneuver or a nasopharyngeal airway may be necessary.</a:t>
            </a:r>
            <a:endParaRPr lang="en-IN" altLang="en-US" dirty="0">
              <a:latin typeface="Times New Roman" charset="0"/>
              <a:ea typeface="MS PGothic" charset="-128"/>
            </a:endParaRPr>
          </a:p>
        </p:txBody>
      </p:sp>
    </p:spTree>
    <p:extLst>
      <p:ext uri="{BB962C8B-B14F-4D97-AF65-F5344CB8AC3E}">
        <p14:creationId xmlns:p14="http://schemas.microsoft.com/office/powerpoint/2010/main" val="120517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latin typeface="Times New Roman" pitchFamily="1" charset="0"/>
                <a:ea typeface="+mn-ea"/>
              </a:rPr>
              <a:t>Lecture Outline</a:t>
            </a:r>
          </a:p>
          <a:p>
            <a:pPr>
              <a:defRPr/>
            </a:pPr>
            <a:endParaRPr lang="en-US" altLang="en-US" dirty="0">
              <a:latin typeface="Times New Roman" pitchFamily="1" charset="0"/>
              <a:ea typeface="+mn-ea"/>
            </a:endParaRPr>
          </a:p>
          <a:p>
            <a:pPr>
              <a:defRPr/>
            </a:pPr>
            <a:r>
              <a:rPr lang="en-US" dirty="0"/>
              <a:t>6.    Management of seizures is the same as for any other patient with seizures</a:t>
            </a:r>
            <a:endParaRPr lang="en-IN" dirty="0"/>
          </a:p>
          <a:p>
            <a:pPr>
              <a:defRPr/>
            </a:pPr>
            <a:r>
              <a:rPr lang="en-US" dirty="0"/>
              <a:t>7.    In approximately 15% of people with Down syndrome, the atlantoaxial joint, where the first two vertebrae meet, is unstable.</a:t>
            </a:r>
            <a:endParaRPr lang="en-IN" dirty="0"/>
          </a:p>
          <a:p>
            <a:pPr>
              <a:defRPr/>
            </a:pPr>
            <a:r>
              <a:rPr lang="en-US" dirty="0"/>
              <a:t>       a.    Increased risk of complications when they experience trauma</a:t>
            </a:r>
            <a:endParaRPr lang="en-IN" dirty="0"/>
          </a:p>
        </p:txBody>
      </p:sp>
    </p:spTree>
    <p:extLst>
      <p:ext uri="{BB962C8B-B14F-4D97-AF65-F5344CB8AC3E}">
        <p14:creationId xmlns:p14="http://schemas.microsoft.com/office/powerpoint/2010/main" val="459719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latin typeface="Times New Roman" pitchFamily="1" charset="0"/>
                <a:ea typeface="+mn-ea"/>
              </a:rPr>
              <a:t>Lecture Outline</a:t>
            </a:r>
          </a:p>
          <a:p>
            <a:pPr>
              <a:defRPr/>
            </a:pPr>
            <a:endParaRPr lang="en-US" altLang="en-US" dirty="0">
              <a:latin typeface="Times New Roman" pitchFamily="1" charset="0"/>
              <a:ea typeface="+mn-ea"/>
            </a:endParaRPr>
          </a:p>
          <a:p>
            <a:pPr>
              <a:defRPr/>
            </a:pPr>
            <a:r>
              <a:rPr lang="en-US" dirty="0"/>
              <a:t>D.    Patient interaction</a:t>
            </a:r>
            <a:endParaRPr lang="en-IN" b="1" dirty="0"/>
          </a:p>
          <a:p>
            <a:pPr>
              <a:defRPr/>
            </a:pPr>
            <a:r>
              <a:rPr lang="en-US" b="1" dirty="0"/>
              <a:t>       </a:t>
            </a:r>
            <a:r>
              <a:rPr lang="en-US" dirty="0"/>
              <a:t>1.   Approach the patient in a calm, friendly manner, watching for signs of increased anxiety or fear.</a:t>
            </a:r>
            <a:endParaRPr lang="en-IN" dirty="0"/>
          </a:p>
          <a:p>
            <a:pPr>
              <a:defRPr/>
            </a:pPr>
            <a:r>
              <a:rPr lang="en-US" dirty="0"/>
              <a:t>       2.   Have the members of your team hold back slightly until you can establish a rapport with the patient.</a:t>
            </a:r>
          </a:p>
          <a:p>
            <a:r>
              <a:rPr lang="en-US" sz="1200" kern="1200" dirty="0">
                <a:solidFill>
                  <a:schemeClr val="tx1"/>
                </a:solidFill>
                <a:effectLst/>
                <a:latin typeface="Times New Roman" pitchFamily="18" charset="0"/>
                <a:ea typeface="MS PGothic" pitchFamily="34" charset="-128"/>
                <a:cs typeface="+mn-cs"/>
              </a:rPr>
              <a:t>       3.   Introduce the team members and explain what they are going to do.</a:t>
            </a:r>
          </a:p>
          <a:p>
            <a:r>
              <a:rPr lang="en-US" sz="1200" kern="1200" dirty="0">
                <a:solidFill>
                  <a:schemeClr val="tx1"/>
                </a:solidFill>
                <a:effectLst/>
                <a:latin typeface="Times New Roman" pitchFamily="18" charset="0"/>
                <a:ea typeface="MS PGothic" pitchFamily="34" charset="-128"/>
                <a:cs typeface="+mn-cs"/>
              </a:rPr>
              <a:t>       4.   Move slowly but deliberately, explaining beforehand what you are going to do.</a:t>
            </a:r>
          </a:p>
          <a:p>
            <a:r>
              <a:rPr lang="en-US" sz="1200" kern="1200" dirty="0">
                <a:solidFill>
                  <a:schemeClr val="tx1"/>
                </a:solidFill>
                <a:effectLst/>
                <a:latin typeface="Times New Roman" pitchFamily="18" charset="0"/>
                <a:ea typeface="MS PGothic" pitchFamily="34" charset="-128"/>
                <a:cs typeface="+mn-cs"/>
              </a:rPr>
              <a:t>             a.   Make sure you are at eye level with the patient.</a:t>
            </a:r>
          </a:p>
          <a:p>
            <a:r>
              <a:rPr lang="en-US" sz="1200" kern="1200" dirty="0">
                <a:solidFill>
                  <a:schemeClr val="tx1"/>
                </a:solidFill>
                <a:effectLst/>
                <a:latin typeface="Times New Roman" pitchFamily="18" charset="0"/>
                <a:ea typeface="MS PGothic" pitchFamily="34" charset="-128"/>
                <a:cs typeface="+mn-cs"/>
              </a:rPr>
              <a:t>       5.   Do your best to soothe the patient’s and discomfort as you work through your assessment and provide treatment.</a:t>
            </a:r>
          </a:p>
          <a:p>
            <a:pPr>
              <a:defRPr/>
            </a:pPr>
            <a:endParaRPr lang="en-IN" dirty="0"/>
          </a:p>
        </p:txBody>
      </p:sp>
    </p:spTree>
    <p:extLst>
      <p:ext uri="{BB962C8B-B14F-4D97-AF65-F5344CB8AC3E}">
        <p14:creationId xmlns:p14="http://schemas.microsoft.com/office/powerpoint/2010/main" val="2012605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latin typeface="Times New Roman" pitchFamily="1" charset="0"/>
                <a:ea typeface="+mn-ea"/>
              </a:rPr>
              <a:t>Lecture Outline</a:t>
            </a:r>
          </a:p>
          <a:p>
            <a:pPr>
              <a:defRPr/>
            </a:pPr>
            <a:endParaRPr lang="en-US" altLang="en-US" dirty="0">
              <a:latin typeface="Times New Roman" pitchFamily="1" charset="0"/>
              <a:ea typeface="+mn-ea"/>
            </a:endParaRPr>
          </a:p>
          <a:p>
            <a:pPr>
              <a:defRPr/>
            </a:pPr>
            <a:r>
              <a:rPr lang="en-US" dirty="0"/>
              <a:t>E.    Brain injury</a:t>
            </a:r>
            <a:endParaRPr lang="en-IN" b="1" dirty="0"/>
          </a:p>
          <a:p>
            <a:pPr>
              <a:defRPr/>
            </a:pPr>
            <a:r>
              <a:rPr lang="en-US" b="1" dirty="0"/>
              <a:t>       </a:t>
            </a:r>
            <a:r>
              <a:rPr lang="en-US" dirty="0"/>
              <a:t>1.    Patients with a prior brain injury may be difficult to assess and treat.</a:t>
            </a:r>
            <a:endParaRPr lang="en-IN" dirty="0"/>
          </a:p>
          <a:p>
            <a:pPr>
              <a:defRPr/>
            </a:pPr>
            <a:r>
              <a:rPr lang="en-US" dirty="0"/>
              <a:t>       2.    Take the time to speak with the patient and family to establish what is considered normal for the patient.</a:t>
            </a:r>
            <a:endParaRPr lang="en-IN" dirty="0"/>
          </a:p>
          <a:p>
            <a:pPr>
              <a:defRPr/>
            </a:pPr>
            <a:r>
              <a:rPr lang="en-US" dirty="0"/>
              <a:t>       3.    Treat the patient with respect, use his or her name, explain procedures, and reassure the patient throughout the process.</a:t>
            </a:r>
            <a:endParaRPr lang="en-IN" dirty="0"/>
          </a:p>
        </p:txBody>
      </p:sp>
    </p:spTree>
    <p:extLst>
      <p:ext uri="{BB962C8B-B14F-4D97-AF65-F5344CB8AC3E}">
        <p14:creationId xmlns:p14="http://schemas.microsoft.com/office/powerpoint/2010/main" val="1718476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a:t>
            </a:r>
          </a:p>
          <a:p>
            <a:endParaRPr lang="en-US" altLang="en-US" b="1" i="1" dirty="0">
              <a:latin typeface="Times New Roman" charset="0"/>
              <a:ea typeface="MS PGothic" charset="-128"/>
            </a:endParaRPr>
          </a:p>
          <a:p>
            <a:r>
              <a:rPr lang="en-US" altLang="en-US" dirty="0">
                <a:latin typeface="Times New Roman" charset="0"/>
                <a:ea typeface="MS PGothic" charset="-128"/>
              </a:rPr>
              <a:t>Patients With Special Challenges</a:t>
            </a:r>
          </a:p>
          <a:p>
            <a:r>
              <a:rPr lang="en-US" altLang="en-US" dirty="0">
                <a:latin typeface="Times New Roman" charset="0"/>
                <a:ea typeface="MS PGothic" charset="-128"/>
              </a:rPr>
              <a:t>Health care implications of</a:t>
            </a:r>
          </a:p>
          <a:p>
            <a:r>
              <a:rPr lang="en-US" altLang="en-US" dirty="0">
                <a:latin typeface="Times New Roman" charset="0"/>
                <a:ea typeface="MS PGothic" charset="-128"/>
              </a:rPr>
              <a:t>• Homelessness </a:t>
            </a:r>
          </a:p>
          <a:p>
            <a:r>
              <a:rPr lang="en-US" altLang="en-US" dirty="0">
                <a:latin typeface="Times New Roman" charset="0"/>
                <a:ea typeface="MS PGothic" charset="-128"/>
              </a:rPr>
              <a:t>• Poverty </a:t>
            </a:r>
          </a:p>
          <a:p>
            <a:r>
              <a:rPr lang="en-US" altLang="en-US" dirty="0">
                <a:latin typeface="Times New Roman" charset="0"/>
                <a:ea typeface="MS PGothic" charset="-128"/>
              </a:rPr>
              <a:t>• Bariatrics</a:t>
            </a:r>
          </a:p>
          <a:p>
            <a:r>
              <a:rPr lang="en-US" altLang="en-US" dirty="0">
                <a:latin typeface="Times New Roman" charset="0"/>
                <a:ea typeface="MS PGothic" charset="-128"/>
              </a:rPr>
              <a:t>• Technology dependent</a:t>
            </a:r>
          </a:p>
          <a:p>
            <a:endParaRPr lang="en-US" altLang="en-US" dirty="0">
              <a:latin typeface="Times New Roman" charset="0"/>
              <a:ea typeface="MS PGothic" charset="-128"/>
            </a:endParaRPr>
          </a:p>
        </p:txBody>
      </p:sp>
    </p:spTree>
    <p:extLst>
      <p:ext uri="{BB962C8B-B14F-4D97-AF65-F5344CB8AC3E}">
        <p14:creationId xmlns:p14="http://schemas.microsoft.com/office/powerpoint/2010/main" val="1307472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latin typeface="Times New Roman" pitchFamily="1" charset="0"/>
                <a:ea typeface="+mn-ea"/>
              </a:rPr>
              <a:t>Lecture Outline</a:t>
            </a:r>
          </a:p>
          <a:p>
            <a:pPr>
              <a:defRPr/>
            </a:pPr>
            <a:endParaRPr lang="en-US" altLang="en-US" dirty="0">
              <a:latin typeface="Times New Roman" pitchFamily="1" charset="0"/>
              <a:ea typeface="+mn-ea"/>
            </a:endParaRPr>
          </a:p>
          <a:p>
            <a:pPr>
              <a:spcBef>
                <a:spcPts val="1800"/>
              </a:spcBef>
              <a:spcAft>
                <a:spcPts val="600"/>
              </a:spcAft>
              <a:defRPr/>
            </a:pPr>
            <a:r>
              <a:rPr lang="en-US" sz="2000" dirty="0">
                <a:latin typeface="Times New Roman"/>
                <a:ea typeface="Times New Roman"/>
              </a:rPr>
              <a:t>III. Sensory Disabilities</a:t>
            </a:r>
          </a:p>
          <a:p>
            <a:pPr>
              <a:defRPr/>
            </a:pPr>
            <a:r>
              <a:rPr lang="en-US" dirty="0"/>
              <a:t>A.    Visual Impairment</a:t>
            </a:r>
            <a:endParaRPr lang="en-IN" b="1" dirty="0"/>
          </a:p>
          <a:p>
            <a:pPr>
              <a:defRPr/>
            </a:pPr>
            <a:r>
              <a:rPr lang="en-US" b="1" dirty="0"/>
              <a:t>       </a:t>
            </a:r>
            <a:r>
              <a:rPr lang="en-US" dirty="0"/>
              <a:t>1.    Possible causes</a:t>
            </a:r>
            <a:endParaRPr lang="en-IN" dirty="0"/>
          </a:p>
          <a:p>
            <a:pPr>
              <a:defRPr/>
            </a:pPr>
            <a:r>
              <a:rPr lang="en-US" dirty="0"/>
              <a:t>              a.    Congenital defect</a:t>
            </a:r>
            <a:endParaRPr lang="en-IN" dirty="0"/>
          </a:p>
          <a:p>
            <a:pPr>
              <a:defRPr/>
            </a:pPr>
            <a:r>
              <a:rPr lang="en-US" dirty="0"/>
              <a:t>              b.    Disease</a:t>
            </a:r>
            <a:endParaRPr lang="en-IN" dirty="0"/>
          </a:p>
          <a:p>
            <a:pPr>
              <a:defRPr/>
            </a:pPr>
            <a:r>
              <a:rPr lang="en-US" dirty="0"/>
              <a:t>              c.    Injury</a:t>
            </a:r>
            <a:endParaRPr lang="en-IN" dirty="0"/>
          </a:p>
          <a:p>
            <a:pPr>
              <a:defRPr/>
            </a:pPr>
            <a:r>
              <a:rPr lang="en-US" dirty="0"/>
              <a:t>              d.    Degeneration of the eyeball optic nerve or nerve pathway</a:t>
            </a:r>
            <a:endParaRPr lang="en-IN" dirty="0"/>
          </a:p>
        </p:txBody>
      </p:sp>
    </p:spTree>
    <p:extLst>
      <p:ext uri="{BB962C8B-B14F-4D97-AF65-F5344CB8AC3E}">
        <p14:creationId xmlns:p14="http://schemas.microsoft.com/office/powerpoint/2010/main" val="9217568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latin typeface="Times New Roman" pitchFamily="1" charset="0"/>
                <a:ea typeface="+mn-ea"/>
              </a:rPr>
              <a:t>Lecture Outline</a:t>
            </a:r>
          </a:p>
          <a:p>
            <a:pPr>
              <a:defRPr/>
            </a:pPr>
            <a:endParaRPr lang="en-US" altLang="en-US" dirty="0">
              <a:latin typeface="Times New Roman" pitchFamily="1" charset="0"/>
              <a:ea typeface="+mn-ea"/>
            </a:endParaRPr>
          </a:p>
          <a:p>
            <a:pPr>
              <a:defRPr/>
            </a:pPr>
            <a:r>
              <a:rPr lang="en-US" dirty="0"/>
              <a:t>2.    Degree of visual impairment may range from partial to total.</a:t>
            </a:r>
            <a:endParaRPr lang="en-IN" dirty="0"/>
          </a:p>
          <a:p>
            <a:pPr>
              <a:defRPr/>
            </a:pPr>
            <a:r>
              <a:rPr lang="en-US" dirty="0"/>
              <a:t>       a.    Some patients lose peripheral or central vision.</a:t>
            </a:r>
            <a:endParaRPr lang="en-IN" dirty="0"/>
          </a:p>
          <a:p>
            <a:pPr>
              <a:defRPr/>
            </a:pPr>
            <a:r>
              <a:rPr lang="en-US" dirty="0"/>
              <a:t>       </a:t>
            </a:r>
            <a:r>
              <a:rPr lang="en-US" dirty="0" err="1"/>
              <a:t>b.</a:t>
            </a:r>
            <a:r>
              <a:rPr lang="en-US" dirty="0"/>
              <a:t>    Some can distinguish light from dark or discern general shapes.</a:t>
            </a:r>
            <a:endParaRPr lang="en-IN" dirty="0"/>
          </a:p>
          <a:p>
            <a:pPr>
              <a:defRPr/>
            </a:pPr>
            <a:r>
              <a:rPr lang="en-US" dirty="0"/>
              <a:t>3.    Visual impairments may be difficult to recognize.</a:t>
            </a:r>
            <a:endParaRPr lang="en-IN" dirty="0"/>
          </a:p>
          <a:p>
            <a:pPr>
              <a:defRPr/>
            </a:pPr>
            <a:r>
              <a:rPr lang="en-US" dirty="0"/>
              <a:t>       a.    Look for signs that the patient is visually impaired (glasses, cane, service animal).</a:t>
            </a:r>
            <a:endParaRPr lang="en-IN" dirty="0"/>
          </a:p>
        </p:txBody>
      </p:sp>
    </p:spTree>
    <p:extLst>
      <p:ext uri="{BB962C8B-B14F-4D97-AF65-F5344CB8AC3E}">
        <p14:creationId xmlns:p14="http://schemas.microsoft.com/office/powerpoint/2010/main" val="199619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latin typeface="Times New Roman" pitchFamily="1" charset="0"/>
                <a:ea typeface="+mn-ea"/>
              </a:rPr>
              <a:t>Lecture Outline</a:t>
            </a:r>
          </a:p>
          <a:p>
            <a:pPr>
              <a:defRPr/>
            </a:pPr>
            <a:endParaRPr lang="en-US" altLang="en-US" dirty="0">
              <a:latin typeface="Times New Roman" pitchFamily="1" charset="0"/>
              <a:ea typeface="+mn-ea"/>
            </a:endParaRPr>
          </a:p>
          <a:p>
            <a:pPr>
              <a:defRPr/>
            </a:pPr>
            <a:r>
              <a:rPr lang="en-US" dirty="0"/>
              <a:t>4.    Patient interaction</a:t>
            </a:r>
            <a:endParaRPr lang="en-IN" dirty="0"/>
          </a:p>
          <a:p>
            <a:pPr>
              <a:defRPr/>
            </a:pPr>
            <a:r>
              <a:rPr lang="en-US" dirty="0"/>
              <a:t>       a.    Make yourself known when you enter the room.</a:t>
            </a:r>
            <a:endParaRPr lang="en-IN" dirty="0"/>
          </a:p>
          <a:p>
            <a:pPr>
              <a:defRPr/>
            </a:pPr>
            <a:r>
              <a:rPr lang="en-US" dirty="0"/>
              <a:t>       b.    Introduce yourself and your team or have them introduce themselves so that the patient can identify their voices and locations.</a:t>
            </a:r>
            <a:endParaRPr lang="en-IN" dirty="0"/>
          </a:p>
          <a:p>
            <a:pPr>
              <a:defRPr/>
            </a:pPr>
            <a:r>
              <a:rPr lang="en-US" dirty="0"/>
              <a:t>       c.    Retrieve any visual aids and give them to your patient to make the interaction more comfortable.</a:t>
            </a:r>
            <a:endParaRPr lang="en-IN" dirty="0"/>
          </a:p>
          <a:p>
            <a:pPr>
              <a:defRPr/>
            </a:pPr>
            <a:r>
              <a:rPr lang="en-US" dirty="0"/>
              <a:t>       d.    A visually impaired patient may feel vulnerable, especially during the chaos of a crash scene.</a:t>
            </a:r>
            <a:endParaRPr lang="en-IN" dirty="0"/>
          </a:p>
          <a:p>
            <a:pPr>
              <a:defRPr/>
            </a:pPr>
            <a:r>
              <a:rPr lang="en-US" dirty="0"/>
              <a:t>       e.    The patient may have learned to use other senses such as hearing, touch, and smell to compensate for the loss of sight, and the sounds and smells of the scene may be disorienting.</a:t>
            </a:r>
            <a:endParaRPr lang="en-IN" dirty="0"/>
          </a:p>
          <a:p>
            <a:pPr>
              <a:defRPr/>
            </a:pPr>
            <a:r>
              <a:rPr lang="en-US" dirty="0"/>
              <a:t>       f.     Tell the patient what is happening, identify noises, and describe the situation and surroundings, especially if you must move the patient.</a:t>
            </a:r>
            <a:endParaRPr lang="en-IN" dirty="0"/>
          </a:p>
        </p:txBody>
      </p:sp>
    </p:spTree>
    <p:extLst>
      <p:ext uri="{BB962C8B-B14F-4D97-AF65-F5344CB8AC3E}">
        <p14:creationId xmlns:p14="http://schemas.microsoft.com/office/powerpoint/2010/main" val="4927253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latin typeface="Times New Roman" pitchFamily="1" charset="0"/>
                <a:ea typeface="+mn-ea"/>
              </a:rPr>
              <a:t>Lecture Outline</a:t>
            </a:r>
          </a:p>
          <a:p>
            <a:pPr>
              <a:defRPr/>
            </a:pPr>
            <a:endParaRPr lang="en-US" altLang="en-US" dirty="0">
              <a:latin typeface="Times New Roman" pitchFamily="1" charset="0"/>
              <a:ea typeface="+mn-ea"/>
            </a:endParaRPr>
          </a:p>
          <a:p>
            <a:pPr>
              <a:defRPr/>
            </a:pPr>
            <a:r>
              <a:rPr lang="en-US" dirty="0"/>
              <a:t>5.    Transport considerations</a:t>
            </a:r>
            <a:endParaRPr lang="en-IN" dirty="0"/>
          </a:p>
          <a:p>
            <a:pPr>
              <a:defRPr/>
            </a:pPr>
            <a:r>
              <a:rPr lang="en-US" dirty="0"/>
              <a:t>       a.    Patient may use a cane or walker (be sure to take it with you).</a:t>
            </a:r>
            <a:endParaRPr lang="en-IN" dirty="0"/>
          </a:p>
          <a:p>
            <a:pPr>
              <a:defRPr/>
            </a:pPr>
            <a:r>
              <a:rPr lang="en-US" dirty="0"/>
              <a:t>       b.    A service animal can remain with the patient and will provide reassurance for the patient and prevent delays in transport; however, in some cases you may need to make arrangements for the care or accompaniment of the animal.</a:t>
            </a:r>
            <a:endParaRPr lang="en-IN" dirty="0"/>
          </a:p>
          <a:p>
            <a:pPr>
              <a:defRPr/>
            </a:pPr>
            <a:r>
              <a:rPr lang="en-US" dirty="0"/>
              <a:t>       c.    An ambulatory patient may be led by a light touch on the arm or elbow or the patient may rest his or her hand on your shoulder.</a:t>
            </a:r>
            <a:endParaRPr lang="en-IN" dirty="0"/>
          </a:p>
          <a:p>
            <a:pPr>
              <a:defRPr/>
            </a:pPr>
            <a:r>
              <a:rPr lang="en-US" dirty="0"/>
              <a:t>              i.    Ask patients which method they prefer to use.</a:t>
            </a:r>
            <a:endParaRPr lang="en-IN" dirty="0"/>
          </a:p>
          <a:p>
            <a:pPr>
              <a:defRPr/>
            </a:pPr>
            <a:r>
              <a:rPr lang="en-US" dirty="0"/>
              <a:t>              ii.   Patients should be gently guided but never pulled or pushed.</a:t>
            </a:r>
            <a:endParaRPr lang="en-IN" dirty="0"/>
          </a:p>
          <a:p>
            <a:pPr>
              <a:defRPr/>
            </a:pPr>
            <a:r>
              <a:rPr lang="en-US" dirty="0"/>
              <a:t>              iii.  Obstacles need to be communicated in advance.</a:t>
            </a:r>
            <a:endParaRPr lang="en-IN" dirty="0"/>
          </a:p>
        </p:txBody>
      </p:sp>
    </p:spTree>
    <p:extLst>
      <p:ext uri="{BB962C8B-B14F-4D97-AF65-F5344CB8AC3E}">
        <p14:creationId xmlns:p14="http://schemas.microsoft.com/office/powerpoint/2010/main" val="5386028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latin typeface="Times New Roman" pitchFamily="1" charset="0"/>
                <a:ea typeface="+mn-ea"/>
              </a:rPr>
              <a:t>Lecture Outline</a:t>
            </a:r>
          </a:p>
          <a:p>
            <a:pPr>
              <a:defRPr/>
            </a:pPr>
            <a:endParaRPr lang="en-US" altLang="en-US" dirty="0">
              <a:latin typeface="Times New Roman" pitchFamily="1" charset="0"/>
              <a:ea typeface="+mn-ea"/>
            </a:endParaRPr>
          </a:p>
          <a:p>
            <a:pPr>
              <a:defRPr/>
            </a:pPr>
            <a:r>
              <a:rPr lang="en-US" dirty="0"/>
              <a:t>B.    Hearing Impairment</a:t>
            </a:r>
            <a:endParaRPr lang="en-IN" b="1" dirty="0"/>
          </a:p>
          <a:p>
            <a:pPr>
              <a:defRPr/>
            </a:pPr>
            <a:r>
              <a:rPr lang="en-US" dirty="0"/>
              <a:t>       1.    Impairment may range from a slight hearing loss to total deafness.</a:t>
            </a:r>
            <a:endParaRPr lang="en-IN" dirty="0"/>
          </a:p>
          <a:p>
            <a:pPr>
              <a:defRPr/>
            </a:pPr>
            <a:r>
              <a:rPr lang="en-US" dirty="0"/>
              <a:t>       2.    Most common forms of hearing loss</a:t>
            </a:r>
            <a:endParaRPr lang="en-IN" dirty="0"/>
          </a:p>
          <a:p>
            <a:pPr>
              <a:defRPr/>
            </a:pPr>
            <a:r>
              <a:rPr lang="en-US" dirty="0"/>
              <a:t>              a.    Sensorineural deafness</a:t>
            </a:r>
            <a:r>
              <a:rPr lang="en-IN" dirty="0"/>
              <a:t> (</a:t>
            </a:r>
            <a:r>
              <a:rPr lang="en-US" dirty="0"/>
              <a:t>nerve damage)</a:t>
            </a:r>
            <a:endParaRPr lang="en-IN" dirty="0"/>
          </a:p>
          <a:p>
            <a:pPr>
              <a:defRPr/>
            </a:pPr>
            <a:r>
              <a:rPr lang="en-US" dirty="0"/>
              <a:t>              </a:t>
            </a:r>
            <a:r>
              <a:rPr lang="en-US" dirty="0" err="1"/>
              <a:t>b.</a:t>
            </a:r>
            <a:r>
              <a:rPr lang="en-US" dirty="0"/>
              <a:t>    Conductive hearing loss</a:t>
            </a:r>
            <a:endParaRPr lang="en-IN" dirty="0"/>
          </a:p>
          <a:p>
            <a:pPr>
              <a:defRPr/>
            </a:pPr>
            <a:r>
              <a:rPr lang="en-US" dirty="0"/>
              <a:t>                     i.    Faulty transmission of sound waves</a:t>
            </a:r>
            <a:endParaRPr lang="en-IN" dirty="0"/>
          </a:p>
          <a:p>
            <a:pPr>
              <a:defRPr/>
            </a:pPr>
            <a:r>
              <a:rPr lang="en-US" dirty="0"/>
              <a:t>			</a:t>
            </a:r>
            <a:endParaRPr lang="en-IN" dirty="0"/>
          </a:p>
        </p:txBody>
      </p:sp>
    </p:spTree>
    <p:extLst>
      <p:ext uri="{BB962C8B-B14F-4D97-AF65-F5344CB8AC3E}">
        <p14:creationId xmlns:p14="http://schemas.microsoft.com/office/powerpoint/2010/main" val="6547463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latin typeface="Times New Roman" pitchFamily="1" charset="0"/>
                <a:ea typeface="+mn-ea"/>
              </a:rPr>
              <a:t>Lecture Outline</a:t>
            </a:r>
          </a:p>
          <a:p>
            <a:pPr>
              <a:defRPr/>
            </a:pPr>
            <a:endParaRPr lang="en-US" altLang="en-US" dirty="0">
              <a:latin typeface="Times New Roman" pitchFamily="1" charset="0"/>
              <a:ea typeface="+mn-ea"/>
            </a:endParaRPr>
          </a:p>
          <a:p>
            <a:pPr>
              <a:defRPr/>
            </a:pPr>
            <a:r>
              <a:rPr lang="en-US" dirty="0"/>
              <a:t>3.    Clues that a person could be hearing impaired</a:t>
            </a:r>
            <a:endParaRPr lang="en-IN" dirty="0"/>
          </a:p>
          <a:p>
            <a:pPr>
              <a:defRPr/>
            </a:pPr>
            <a:r>
              <a:rPr lang="en-US" dirty="0"/>
              <a:t>       a.    Presence of hearing aids</a:t>
            </a:r>
            <a:endParaRPr lang="en-IN" dirty="0"/>
          </a:p>
          <a:p>
            <a:pPr>
              <a:defRPr/>
            </a:pPr>
            <a:r>
              <a:rPr lang="en-US" dirty="0"/>
              <a:t>       b.   Poor pronunciation of words</a:t>
            </a:r>
            <a:endParaRPr lang="en-IN" dirty="0"/>
          </a:p>
          <a:p>
            <a:pPr>
              <a:defRPr/>
            </a:pPr>
            <a:r>
              <a:rPr lang="en-US" dirty="0"/>
              <a:t>       c.    Failure to respond to your presence or questions</a:t>
            </a:r>
            <a:endParaRPr lang="en-IN" dirty="0"/>
          </a:p>
        </p:txBody>
      </p:sp>
    </p:spTree>
    <p:extLst>
      <p:ext uri="{BB962C8B-B14F-4D97-AF65-F5344CB8AC3E}">
        <p14:creationId xmlns:p14="http://schemas.microsoft.com/office/powerpoint/2010/main" val="6154619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d.    Communication</a:t>
            </a:r>
            <a:endParaRPr lang="en-IN" altLang="en-US" dirty="0">
              <a:latin typeface="Times New Roman" charset="0"/>
              <a:ea typeface="MS PGothic" charset="-128"/>
            </a:endParaRPr>
          </a:p>
          <a:p>
            <a:r>
              <a:rPr lang="en-US" altLang="en-US" dirty="0">
                <a:latin typeface="Times New Roman" charset="0"/>
                <a:ea typeface="MS PGothic" charset="-128"/>
              </a:rPr>
              <a:t>        a.    Assist the patient with finding and inserting any hearing aids.</a:t>
            </a:r>
            <a:endParaRPr lang="en-IN" altLang="en-US" dirty="0">
              <a:latin typeface="Times New Roman" charset="0"/>
              <a:ea typeface="MS PGothic" charset="-128"/>
            </a:endParaRPr>
          </a:p>
          <a:p>
            <a:r>
              <a:rPr lang="en-US" altLang="en-US" dirty="0">
                <a:latin typeface="Times New Roman" charset="0"/>
                <a:ea typeface="MS PGothic" charset="-128"/>
              </a:rPr>
              <a:t>        b.    Face the patient while you communicate.</a:t>
            </a:r>
            <a:endParaRPr lang="en-IN" altLang="en-US" dirty="0">
              <a:latin typeface="Times New Roman" charset="0"/>
              <a:ea typeface="MS PGothic" charset="-128"/>
            </a:endParaRPr>
          </a:p>
          <a:p>
            <a:r>
              <a:rPr lang="en-US" altLang="en-US" dirty="0">
                <a:latin typeface="Times New Roman" charset="0"/>
                <a:ea typeface="MS PGothic" charset="-128"/>
              </a:rPr>
              <a:t>        c.    Do not exaggerate your lip movements or look away.</a:t>
            </a:r>
            <a:endParaRPr lang="en-IN" altLang="en-US" dirty="0">
              <a:latin typeface="Times New Roman" charset="0"/>
              <a:ea typeface="MS PGothic" charset="-128"/>
            </a:endParaRPr>
          </a:p>
          <a:p>
            <a:r>
              <a:rPr lang="en-US" altLang="en-US" dirty="0">
                <a:latin typeface="Times New Roman" charset="0"/>
                <a:ea typeface="MS PGothic" charset="-128"/>
              </a:rPr>
              <a:t>        d.   Position yourself approximately 18 inches directly in front of the patient.</a:t>
            </a:r>
            <a:endParaRPr lang="en-IN" altLang="en-US" dirty="0">
              <a:latin typeface="Times New Roman" charset="0"/>
              <a:ea typeface="MS PGothic" charset="-128"/>
            </a:endParaRPr>
          </a:p>
        </p:txBody>
      </p:sp>
    </p:spTree>
    <p:extLst>
      <p:ext uri="{BB962C8B-B14F-4D97-AF65-F5344CB8AC3E}">
        <p14:creationId xmlns:p14="http://schemas.microsoft.com/office/powerpoint/2010/main" val="17873127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e.   Do not speak louder, and try lowering the pitch of your voice.</a:t>
            </a:r>
            <a:endParaRPr lang="en-IN" altLang="en-US" dirty="0">
              <a:latin typeface="Times New Roman" charset="0"/>
              <a:ea typeface="MS PGothic" charset="-128"/>
            </a:endParaRPr>
          </a:p>
          <a:p>
            <a:r>
              <a:rPr lang="en-US" altLang="en-US" dirty="0">
                <a:latin typeface="Times New Roman" charset="0"/>
                <a:ea typeface="MS PGothic" charset="-128"/>
              </a:rPr>
              <a:t>f.    American sign language</a:t>
            </a:r>
            <a:endParaRPr lang="en-IN"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n-cs"/>
              </a:rPr>
              <a:t>g.   Provide paper and a pencil </a:t>
            </a:r>
          </a:p>
          <a:p>
            <a:r>
              <a:rPr lang="en-US" sz="1200" kern="1200" dirty="0" err="1">
                <a:solidFill>
                  <a:schemeClr val="tx1"/>
                </a:solidFill>
                <a:effectLst/>
                <a:latin typeface="Times New Roman" pitchFamily="18" charset="0"/>
                <a:ea typeface="MS PGothic" pitchFamily="34" charset="-128"/>
                <a:cs typeface="+mn-cs"/>
              </a:rPr>
              <a:t>h.</a:t>
            </a:r>
            <a:r>
              <a:rPr lang="en-US" sz="1200" kern="1200" dirty="0">
                <a:solidFill>
                  <a:schemeClr val="tx1"/>
                </a:solidFill>
                <a:effectLst/>
                <a:latin typeface="Times New Roman" pitchFamily="18" charset="0"/>
                <a:ea typeface="MS PGothic" pitchFamily="34" charset="-128"/>
                <a:cs typeface="+mn-cs"/>
              </a:rPr>
              <a:t>   Only one person should ask questions to avoid confusing the patient.</a:t>
            </a:r>
          </a:p>
          <a:p>
            <a:r>
              <a:rPr lang="en-US" sz="1200" kern="1200" dirty="0" err="1">
                <a:solidFill>
                  <a:schemeClr val="tx1"/>
                </a:solidFill>
                <a:effectLst/>
                <a:latin typeface="Times New Roman" pitchFamily="18" charset="0"/>
                <a:ea typeface="MS PGothic" pitchFamily="34" charset="-128"/>
                <a:cs typeface="+mn-cs"/>
              </a:rPr>
              <a:t>i.</a:t>
            </a:r>
            <a:r>
              <a:rPr lang="en-US" sz="1200" kern="1200" dirty="0">
                <a:solidFill>
                  <a:schemeClr val="tx1"/>
                </a:solidFill>
                <a:effectLst/>
                <a:latin typeface="Times New Roman" pitchFamily="18" charset="0"/>
                <a:ea typeface="MS PGothic" pitchFamily="34" charset="-128"/>
                <a:cs typeface="+mn-cs"/>
              </a:rPr>
              <a:t>    “Reverse stethoscope” </a:t>
            </a:r>
            <a:r>
              <a:rPr lang="en-US" altLang="en-US" dirty="0">
                <a:latin typeface="Times New Roman" charset="0"/>
                <a:ea typeface="MS PGothic" charset="-128"/>
              </a:rPr>
              <a:t>	</a:t>
            </a:r>
            <a:endParaRPr lang="en-IN" altLang="en-US" dirty="0">
              <a:latin typeface="Times New Roman" charset="0"/>
              <a:ea typeface="MS PGothic" charset="-128"/>
            </a:endParaRPr>
          </a:p>
        </p:txBody>
      </p:sp>
    </p:spTree>
    <p:extLst>
      <p:ext uri="{BB962C8B-B14F-4D97-AF65-F5344CB8AC3E}">
        <p14:creationId xmlns:p14="http://schemas.microsoft.com/office/powerpoint/2010/main" val="3635635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figure on this slide shows terms in American Sign Language related to illness and injury: sick (A), hurt (B), and help (C). </a:t>
            </a:r>
          </a:p>
        </p:txBody>
      </p:sp>
    </p:spTree>
    <p:extLst>
      <p:ext uri="{BB962C8B-B14F-4D97-AF65-F5344CB8AC3E}">
        <p14:creationId xmlns:p14="http://schemas.microsoft.com/office/powerpoint/2010/main" val="13667872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latin typeface="Times New Roman" pitchFamily="1" charset="0"/>
                <a:ea typeface="+mn-ea"/>
              </a:rPr>
              <a:t>Lecture Outline</a:t>
            </a:r>
          </a:p>
          <a:p>
            <a:pPr>
              <a:defRPr/>
            </a:pPr>
            <a:endParaRPr lang="en-US" altLang="en-US" dirty="0">
              <a:latin typeface="Times New Roman" pitchFamily="1" charset="0"/>
              <a:ea typeface="+mn-ea"/>
            </a:endParaRPr>
          </a:p>
          <a:p>
            <a:r>
              <a:rPr lang="en-US" sz="1200" kern="1200" dirty="0">
                <a:solidFill>
                  <a:schemeClr val="tx1"/>
                </a:solidFill>
                <a:effectLst/>
                <a:latin typeface="Times New Roman" pitchFamily="18" charset="0"/>
                <a:ea typeface="MS PGothic" pitchFamily="34" charset="-128"/>
                <a:cs typeface="+mn-cs"/>
              </a:rPr>
              <a:t>5.   Device that makes sound louder</a:t>
            </a:r>
          </a:p>
          <a:p>
            <a:r>
              <a:rPr lang="en-US" sz="1200" kern="1200" dirty="0">
                <a:solidFill>
                  <a:schemeClr val="tx1"/>
                </a:solidFill>
                <a:effectLst/>
                <a:latin typeface="Times New Roman" pitchFamily="18" charset="0"/>
                <a:ea typeface="MS PGothic" pitchFamily="34" charset="-128"/>
                <a:cs typeface="+mn-cs"/>
              </a:rPr>
              <a:t>      a.   Behind-the-ear type</a:t>
            </a:r>
          </a:p>
          <a:p>
            <a:r>
              <a:rPr lang="en-US" sz="1200" kern="1200" dirty="0">
                <a:solidFill>
                  <a:schemeClr val="tx1"/>
                </a:solidFill>
                <a:effectLst/>
                <a:latin typeface="Times New Roman" pitchFamily="18" charset="0"/>
                <a:ea typeface="MS PGothic" pitchFamily="34" charset="-128"/>
                <a:cs typeface="+mn-cs"/>
              </a:rPr>
              <a:t>      b.   Conventional body type</a:t>
            </a:r>
          </a:p>
          <a:p>
            <a:r>
              <a:rPr lang="en-US" sz="1200" kern="1200" dirty="0">
                <a:solidFill>
                  <a:schemeClr val="tx1"/>
                </a:solidFill>
                <a:effectLst/>
                <a:latin typeface="Times New Roman" pitchFamily="18" charset="0"/>
                <a:ea typeface="MS PGothic" pitchFamily="34" charset="-128"/>
                <a:cs typeface="+mn-cs"/>
              </a:rPr>
              <a:t>      c.   In-the-canal and completely in-the-canal type</a:t>
            </a:r>
          </a:p>
          <a:p>
            <a:r>
              <a:rPr lang="en-US" sz="1200" kern="1200" dirty="0">
                <a:solidFill>
                  <a:schemeClr val="tx1"/>
                </a:solidFill>
                <a:effectLst/>
                <a:latin typeface="Times New Roman" pitchFamily="18" charset="0"/>
                <a:ea typeface="MS PGothic" pitchFamily="34" charset="-128"/>
                <a:cs typeface="+mn-cs"/>
              </a:rPr>
              <a:t>      d.   In-the-ear type</a:t>
            </a:r>
          </a:p>
          <a:p>
            <a:r>
              <a:rPr lang="en-US" sz="1200" kern="1200" dirty="0">
                <a:solidFill>
                  <a:schemeClr val="tx1"/>
                </a:solidFill>
                <a:effectLst/>
                <a:latin typeface="Times New Roman" pitchFamily="18" charset="0"/>
                <a:ea typeface="MS PGothic" pitchFamily="34" charset="-128"/>
                <a:cs typeface="+mn-cs"/>
              </a:rPr>
              <a:t>      e.   Implantable options are also available.</a:t>
            </a:r>
          </a:p>
          <a:p>
            <a:r>
              <a:rPr lang="en-US" sz="1200" kern="1200" dirty="0">
                <a:solidFill>
                  <a:schemeClr val="tx1"/>
                </a:solidFill>
                <a:effectLst/>
                <a:latin typeface="Times New Roman" pitchFamily="18" charset="0"/>
                <a:ea typeface="MS PGothic" pitchFamily="34" charset="-128"/>
                <a:cs typeface="+mn-cs"/>
              </a:rPr>
              <a:t>6.   The device should fit snugly.</a:t>
            </a:r>
          </a:p>
          <a:p>
            <a:r>
              <a:rPr lang="en-US" sz="1200" kern="1200" dirty="0">
                <a:solidFill>
                  <a:schemeClr val="tx1"/>
                </a:solidFill>
                <a:effectLst/>
                <a:latin typeface="Times New Roman" pitchFamily="18" charset="0"/>
                <a:ea typeface="MS PGothic" pitchFamily="34" charset="-128"/>
                <a:cs typeface="+mn-cs"/>
              </a:rPr>
              <a:t>7.   If whistling occurs, the hearing aid may not be in far enough.</a:t>
            </a:r>
          </a:p>
          <a:p>
            <a:pPr>
              <a:defRPr/>
            </a:pPr>
            <a:endParaRPr lang="en-IN" dirty="0"/>
          </a:p>
        </p:txBody>
      </p:sp>
    </p:spTree>
    <p:extLst>
      <p:ext uri="{BB962C8B-B14F-4D97-AF65-F5344CB8AC3E}">
        <p14:creationId xmlns:p14="http://schemas.microsoft.com/office/powerpoint/2010/main" val="2108524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 </a:t>
            </a:r>
          </a:p>
          <a:p>
            <a:endParaRPr lang="en-US" altLang="en-US" b="1" i="1" dirty="0">
              <a:latin typeface="Times New Roman" charset="0"/>
              <a:ea typeface="MS PGothic" charset="-128"/>
            </a:endParaRPr>
          </a:p>
          <a:p>
            <a:r>
              <a:rPr lang="en-US" altLang="en-US" dirty="0">
                <a:latin typeface="Times New Roman" charset="0"/>
                <a:ea typeface="MS PGothic" charset="-128"/>
              </a:rPr>
              <a:t>Health care implications of</a:t>
            </a:r>
          </a:p>
          <a:p>
            <a:r>
              <a:rPr lang="en-US" altLang="en-US" dirty="0">
                <a:latin typeface="Times New Roman" charset="0"/>
                <a:ea typeface="MS PGothic" charset="-128"/>
              </a:rPr>
              <a:t>• Hospice/terminally ill </a:t>
            </a:r>
          </a:p>
          <a:p>
            <a:r>
              <a:rPr lang="en-US" altLang="en-US" dirty="0">
                <a:latin typeface="Times New Roman" charset="0"/>
                <a:ea typeface="MS PGothic" charset="-128"/>
              </a:rPr>
              <a:t>• Tracheostomy care/dysfunction</a:t>
            </a:r>
          </a:p>
          <a:p>
            <a:r>
              <a:rPr lang="en-US" altLang="en-US" dirty="0">
                <a:latin typeface="Times New Roman" charset="0"/>
                <a:ea typeface="MS PGothic" charset="-128"/>
              </a:rPr>
              <a:t>• Home care </a:t>
            </a:r>
          </a:p>
          <a:p>
            <a:r>
              <a:rPr lang="en-US" altLang="en-US" dirty="0">
                <a:latin typeface="Times New Roman" charset="0"/>
                <a:ea typeface="MS PGothic" charset="-128"/>
              </a:rPr>
              <a:t>• Sensory deficit/loss </a:t>
            </a:r>
          </a:p>
          <a:p>
            <a:r>
              <a:rPr lang="en-US" altLang="en-US" dirty="0">
                <a:latin typeface="Times New Roman" charset="0"/>
                <a:ea typeface="MS PGothic" charset="-128"/>
              </a:rPr>
              <a:t>• Developmental disability</a:t>
            </a:r>
          </a:p>
          <a:p>
            <a:r>
              <a:rPr lang="en-US" altLang="en-US" b="1" dirty="0">
                <a:latin typeface="Times New Roman" charset="0"/>
                <a:ea typeface="MS PGothic" charset="-128"/>
              </a:rPr>
              <a:t> </a:t>
            </a:r>
            <a:endParaRPr lang="en-US" altLang="en-US" dirty="0">
              <a:latin typeface="Times New Roman" charset="0"/>
              <a:ea typeface="MS PGothic" charset="-128"/>
            </a:endParaRPr>
          </a:p>
        </p:txBody>
      </p:sp>
    </p:spTree>
    <p:extLst>
      <p:ext uri="{BB962C8B-B14F-4D97-AF65-F5344CB8AC3E}">
        <p14:creationId xmlns:p14="http://schemas.microsoft.com/office/powerpoint/2010/main" val="16346229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figure on this slide shows different types of hearing aids: behind-the-ear (A), conventional body (B), in-the-canal (C), in-the-ear (D), and completely in-the-canal (E). </a:t>
            </a:r>
          </a:p>
        </p:txBody>
      </p:sp>
    </p:spTree>
    <p:extLst>
      <p:ext uri="{BB962C8B-B14F-4D97-AF65-F5344CB8AC3E}">
        <p14:creationId xmlns:p14="http://schemas.microsoft.com/office/powerpoint/2010/main" val="2039271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latin typeface="Times New Roman" pitchFamily="1" charset="0"/>
                <a:ea typeface="+mn-ea"/>
              </a:rPr>
              <a:t>Lecture Outline</a:t>
            </a:r>
          </a:p>
          <a:p>
            <a:pPr>
              <a:defRPr/>
            </a:pPr>
            <a:endParaRPr lang="en-US" altLang="en-US" dirty="0">
              <a:latin typeface="Times New Roman" pitchFamily="1" charset="0"/>
              <a:ea typeface="+mn-ea"/>
            </a:endParaRPr>
          </a:p>
          <a:p>
            <a:pPr>
              <a:spcBef>
                <a:spcPts val="1800"/>
              </a:spcBef>
              <a:spcAft>
                <a:spcPts val="600"/>
              </a:spcAft>
              <a:defRPr/>
            </a:pPr>
            <a:r>
              <a:rPr lang="en-US" sz="2000" dirty="0">
                <a:latin typeface="Times New Roman"/>
                <a:ea typeface="Times New Roman"/>
              </a:rPr>
              <a:t>IV. Physical Disabilities</a:t>
            </a:r>
          </a:p>
          <a:p>
            <a:pPr>
              <a:defRPr/>
            </a:pPr>
            <a:r>
              <a:rPr lang="en-US" dirty="0"/>
              <a:t>A.    Cerebral palsy</a:t>
            </a:r>
            <a:endParaRPr lang="en-IN" b="1" dirty="0"/>
          </a:p>
          <a:p>
            <a:pPr>
              <a:defRPr/>
            </a:pPr>
            <a:r>
              <a:rPr lang="en-US" b="1" dirty="0"/>
              <a:t>       </a:t>
            </a:r>
            <a:r>
              <a:rPr lang="en-US" dirty="0"/>
              <a:t>1.    Group of disorders characterized by poorly controlled body movement</a:t>
            </a:r>
            <a:endParaRPr lang="en-IN" dirty="0"/>
          </a:p>
          <a:p>
            <a:pPr>
              <a:defRPr/>
            </a:pPr>
            <a:r>
              <a:rPr lang="en-US" dirty="0"/>
              <a:t>              a.    Result of damage to the developing fetal brain while in utero</a:t>
            </a:r>
            <a:endParaRPr lang="en-IN" dirty="0"/>
          </a:p>
          <a:p>
            <a:pPr>
              <a:defRPr/>
            </a:pPr>
            <a:r>
              <a:rPr lang="en-US" dirty="0"/>
              <a:t>              b.    Oxygen deprivation at birth</a:t>
            </a:r>
            <a:endParaRPr lang="en-IN" dirty="0"/>
          </a:p>
          <a:p>
            <a:pPr>
              <a:defRPr/>
            </a:pPr>
            <a:r>
              <a:rPr lang="en-US" dirty="0"/>
              <a:t>              c.    Traumatic brain injury at birth</a:t>
            </a:r>
            <a:endParaRPr lang="en-IN" dirty="0"/>
          </a:p>
          <a:p>
            <a:pPr>
              <a:defRPr/>
            </a:pPr>
            <a:r>
              <a:rPr lang="en-US" dirty="0"/>
              <a:t>              d.    Infection such as meningitis during early childhood</a:t>
            </a:r>
            <a:endParaRPr lang="en-IN" dirty="0"/>
          </a:p>
        </p:txBody>
      </p:sp>
    </p:spTree>
    <p:extLst>
      <p:ext uri="{BB962C8B-B14F-4D97-AF65-F5344CB8AC3E}">
        <p14:creationId xmlns:p14="http://schemas.microsoft.com/office/powerpoint/2010/main" val="197766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latin typeface="Times New Roman" pitchFamily="1" charset="0"/>
                <a:ea typeface="+mn-ea"/>
              </a:rPr>
              <a:t>Lecture Outline</a:t>
            </a:r>
          </a:p>
          <a:p>
            <a:pPr>
              <a:defRPr/>
            </a:pPr>
            <a:endParaRPr lang="en-US" altLang="en-US" dirty="0">
              <a:latin typeface="Times New Roman" pitchFamily="1" charset="0"/>
              <a:ea typeface="+mn-ea"/>
            </a:endParaRPr>
          </a:p>
          <a:p>
            <a:pPr>
              <a:defRPr/>
            </a:pPr>
            <a:r>
              <a:rPr lang="en-US" dirty="0"/>
              <a:t>2.    Range of mild to severe symptoms</a:t>
            </a:r>
            <a:endParaRPr lang="en-IN" dirty="0"/>
          </a:p>
          <a:p>
            <a:pPr>
              <a:defRPr/>
            </a:pPr>
            <a:r>
              <a:rPr lang="en-US" dirty="0"/>
              <a:t>       a.    Poor posture</a:t>
            </a:r>
            <a:endParaRPr lang="en-IN" dirty="0"/>
          </a:p>
          <a:p>
            <a:pPr>
              <a:defRPr/>
            </a:pPr>
            <a:r>
              <a:rPr lang="en-US" dirty="0"/>
              <a:t>       b.    Uncontrolled, spastic movements of the limbs</a:t>
            </a:r>
            <a:endParaRPr lang="en-IN" dirty="0"/>
          </a:p>
          <a:p>
            <a:pPr>
              <a:defRPr/>
            </a:pPr>
            <a:r>
              <a:rPr lang="en-US" dirty="0"/>
              <a:t>       c.    Visual and hearing impairments</a:t>
            </a:r>
            <a:endParaRPr lang="en-IN" dirty="0"/>
          </a:p>
          <a:p>
            <a:pPr>
              <a:defRPr/>
            </a:pPr>
            <a:r>
              <a:rPr lang="en-US" dirty="0"/>
              <a:t>       d.    Difficulty communicating</a:t>
            </a:r>
            <a:endParaRPr lang="en-IN" dirty="0"/>
          </a:p>
          <a:p>
            <a:pPr>
              <a:defRPr/>
            </a:pPr>
            <a:r>
              <a:rPr lang="en-US" dirty="0"/>
              <a:t>       e.    Epilepsy (seizures)</a:t>
            </a:r>
            <a:endParaRPr lang="en-IN" dirty="0"/>
          </a:p>
          <a:p>
            <a:pPr>
              <a:defRPr/>
            </a:pPr>
            <a:r>
              <a:rPr lang="en-US" dirty="0"/>
              <a:t>       f.     Intellectual disabilities</a:t>
            </a:r>
            <a:endParaRPr lang="en-IN" dirty="0"/>
          </a:p>
          <a:p>
            <a:pPr>
              <a:defRPr/>
            </a:pPr>
            <a:r>
              <a:rPr lang="en-US" dirty="0"/>
              <a:t>       g.    Unsteady gait (ataxia), which may necessitate wheelchair or walker</a:t>
            </a:r>
            <a:endParaRPr lang="en-IN" dirty="0"/>
          </a:p>
        </p:txBody>
      </p:sp>
    </p:spTree>
    <p:extLst>
      <p:ext uri="{BB962C8B-B14F-4D97-AF65-F5344CB8AC3E}">
        <p14:creationId xmlns:p14="http://schemas.microsoft.com/office/powerpoint/2010/main" val="16739438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latin typeface="Times New Roman" pitchFamily="1" charset="0"/>
                <a:ea typeface="+mn-ea"/>
              </a:rPr>
              <a:t>Lecture Outline</a:t>
            </a:r>
          </a:p>
          <a:p>
            <a:pPr>
              <a:defRPr/>
            </a:pPr>
            <a:endParaRPr lang="en-US" altLang="en-US" dirty="0">
              <a:latin typeface="Times New Roman" pitchFamily="1" charset="0"/>
              <a:ea typeface="+mn-ea"/>
            </a:endParaRPr>
          </a:p>
          <a:p>
            <a:r>
              <a:rPr lang="en-US" sz="1200" kern="1200" dirty="0">
                <a:solidFill>
                  <a:schemeClr val="tx1"/>
                </a:solidFill>
                <a:effectLst/>
                <a:latin typeface="Times New Roman" pitchFamily="18" charset="0"/>
                <a:ea typeface="MS PGothic" pitchFamily="34" charset="-128"/>
                <a:cs typeface="+mn-cs"/>
              </a:rPr>
              <a:t>3.   Important considerations</a:t>
            </a:r>
          </a:p>
          <a:p>
            <a:r>
              <a:rPr lang="en-US" sz="1200" kern="1200" dirty="0">
                <a:solidFill>
                  <a:schemeClr val="tx1"/>
                </a:solidFill>
                <a:effectLst/>
                <a:latin typeface="Times New Roman" pitchFamily="18" charset="0"/>
                <a:ea typeface="MS PGothic" pitchFamily="34" charset="-128"/>
                <a:cs typeface="+mn-cs"/>
              </a:rPr>
              <a:t>      a.   Observe airway closely</a:t>
            </a:r>
          </a:p>
          <a:p>
            <a:r>
              <a:rPr lang="en-US" sz="1200" kern="1200" dirty="0">
                <a:solidFill>
                  <a:schemeClr val="tx1"/>
                </a:solidFill>
                <a:effectLst/>
                <a:latin typeface="Times New Roman" pitchFamily="18" charset="0"/>
                <a:ea typeface="MS PGothic" pitchFamily="34" charset="-128"/>
                <a:cs typeface="+mn-cs"/>
              </a:rPr>
              <a:t>      b.   Do not assume that patients have an intellectual disability.</a:t>
            </a:r>
          </a:p>
          <a:p>
            <a:r>
              <a:rPr lang="en-US" sz="1200" kern="1200" dirty="0">
                <a:solidFill>
                  <a:schemeClr val="tx1"/>
                </a:solidFill>
                <a:effectLst/>
                <a:latin typeface="Times New Roman" pitchFamily="18" charset="0"/>
                <a:ea typeface="MS PGothic" pitchFamily="34" charset="-128"/>
                <a:cs typeface="+mn-cs"/>
              </a:rPr>
              <a:t>      c.    Limbs are often underdeveloped and are prone to injury.</a:t>
            </a:r>
          </a:p>
          <a:p>
            <a:r>
              <a:rPr lang="en-US" sz="1200" kern="1200" dirty="0">
                <a:solidFill>
                  <a:schemeClr val="tx1"/>
                </a:solidFill>
                <a:effectLst/>
                <a:latin typeface="Times New Roman" pitchFamily="18" charset="0"/>
                <a:ea typeface="MS PGothic" pitchFamily="34" charset="-128"/>
                <a:cs typeface="+mn-cs"/>
              </a:rPr>
              <a:t>      d.    Patients who have the ability to walk may have an ataxic or unsteady gait and are prone to falls.</a:t>
            </a:r>
          </a:p>
        </p:txBody>
      </p:sp>
    </p:spTree>
    <p:extLst>
      <p:ext uri="{BB962C8B-B14F-4D97-AF65-F5344CB8AC3E}">
        <p14:creationId xmlns:p14="http://schemas.microsoft.com/office/powerpoint/2010/main" val="19380742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e.    Pad the patient to ensure his or her comfort.</a:t>
            </a:r>
            <a:endParaRPr lang="en-IN" altLang="en-US" dirty="0">
              <a:latin typeface="Times New Roman" charset="0"/>
              <a:ea typeface="MS PGothic" charset="-128"/>
            </a:endParaRPr>
          </a:p>
          <a:p>
            <a:r>
              <a:rPr lang="en-US" altLang="en-US" dirty="0">
                <a:latin typeface="Times New Roman" charset="0"/>
                <a:ea typeface="MS PGothic" charset="-128"/>
              </a:rPr>
              <a:t>f.     Never force a patient’s extremities into any position.</a:t>
            </a:r>
            <a:endParaRPr lang="en-IN" altLang="en-US" dirty="0">
              <a:latin typeface="Times New Roman" charset="0"/>
              <a:ea typeface="MS PGothic" charset="-128"/>
            </a:endParaRPr>
          </a:p>
          <a:p>
            <a:r>
              <a:rPr lang="en-US" altLang="en-US" dirty="0">
                <a:latin typeface="Times New Roman" charset="0"/>
                <a:ea typeface="MS PGothic" charset="-128"/>
              </a:rPr>
              <a:t>g.    Whenever possible, take walkers or wheelchairs along during transport.</a:t>
            </a:r>
            <a:endParaRPr lang="en-IN" altLang="en-US" dirty="0">
              <a:latin typeface="Times New Roman" charset="0"/>
              <a:ea typeface="MS PGothic" charset="-128"/>
            </a:endParaRPr>
          </a:p>
          <a:p>
            <a:r>
              <a:rPr lang="en-US" altLang="en-US" dirty="0">
                <a:latin typeface="Times New Roman" charset="0"/>
                <a:ea typeface="MS PGothic" charset="-128"/>
              </a:rPr>
              <a:t>h.    Be prepared for a seizure, and keep suctioning available.</a:t>
            </a:r>
            <a:endParaRPr lang="en-IN" altLang="en-US" dirty="0">
              <a:latin typeface="Times New Roman" charset="0"/>
              <a:ea typeface="MS PGothic" charset="-128"/>
            </a:endParaRPr>
          </a:p>
        </p:txBody>
      </p:sp>
    </p:spTree>
    <p:extLst>
      <p:ext uri="{BB962C8B-B14F-4D97-AF65-F5344CB8AC3E}">
        <p14:creationId xmlns:p14="http://schemas.microsoft.com/office/powerpoint/2010/main" val="1822645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latin typeface="Times New Roman" pitchFamily="1" charset="0"/>
                <a:ea typeface="+mn-ea"/>
              </a:rPr>
              <a:t>Lecture Outline</a:t>
            </a:r>
          </a:p>
          <a:p>
            <a:pPr>
              <a:defRPr/>
            </a:pPr>
            <a:endParaRPr lang="en-US" altLang="en-US" dirty="0">
              <a:latin typeface="Times New Roman" pitchFamily="1" charset="0"/>
              <a:ea typeface="+mn-ea"/>
            </a:endParaRPr>
          </a:p>
          <a:p>
            <a:pPr>
              <a:defRPr/>
            </a:pPr>
            <a:r>
              <a:rPr lang="en-US" dirty="0"/>
              <a:t>B.    Spina bifida</a:t>
            </a:r>
            <a:endParaRPr lang="en-IN" b="1" dirty="0"/>
          </a:p>
          <a:p>
            <a:pPr>
              <a:defRPr/>
            </a:pPr>
            <a:r>
              <a:rPr lang="en-US" b="1" dirty="0"/>
              <a:t>       </a:t>
            </a:r>
            <a:r>
              <a:rPr lang="en-US" dirty="0"/>
              <a:t>1.    Birth defect caused by incomplete closure of spinal column during embryonic or fetal development</a:t>
            </a:r>
            <a:endParaRPr lang="en-IN" dirty="0"/>
          </a:p>
          <a:p>
            <a:pPr>
              <a:defRPr/>
            </a:pPr>
            <a:r>
              <a:rPr lang="en-US" dirty="0"/>
              <a:t>       2.    Spinal cord is exposed.</a:t>
            </a:r>
            <a:endParaRPr lang="en-IN" dirty="0"/>
          </a:p>
          <a:p>
            <a:pPr>
              <a:defRPr/>
            </a:pPr>
            <a:r>
              <a:rPr lang="en-US" dirty="0"/>
              <a:t>       3.    Opening can be closed surgically, but often leaves spinal and neurologic damage.</a:t>
            </a:r>
            <a:endParaRPr lang="en-IN" dirty="0"/>
          </a:p>
        </p:txBody>
      </p:sp>
    </p:spTree>
    <p:extLst>
      <p:ext uri="{BB962C8B-B14F-4D97-AF65-F5344CB8AC3E}">
        <p14:creationId xmlns:p14="http://schemas.microsoft.com/office/powerpoint/2010/main" val="10091154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latin typeface="Times New Roman" pitchFamily="1" charset="0"/>
                <a:ea typeface="+mn-ea"/>
              </a:rPr>
              <a:t>Lecture Outline</a:t>
            </a:r>
          </a:p>
          <a:p>
            <a:pPr>
              <a:defRPr/>
            </a:pPr>
            <a:endParaRPr lang="en-US" altLang="en-US" dirty="0">
              <a:latin typeface="Times New Roman" pitchFamily="1" charset="0"/>
              <a:ea typeface="+mn-ea"/>
            </a:endParaRPr>
          </a:p>
          <a:p>
            <a:pPr>
              <a:defRPr/>
            </a:pPr>
            <a:r>
              <a:rPr lang="en-US" dirty="0"/>
              <a:t>4.    Associated conditions</a:t>
            </a:r>
            <a:endParaRPr lang="en-IN" dirty="0"/>
          </a:p>
          <a:p>
            <a:pPr>
              <a:defRPr/>
            </a:pPr>
            <a:r>
              <a:rPr lang="en-US" dirty="0"/>
              <a:t>       a.    Hydrocephalus</a:t>
            </a:r>
            <a:endParaRPr lang="en-IN" dirty="0"/>
          </a:p>
          <a:p>
            <a:pPr>
              <a:defRPr/>
            </a:pPr>
            <a:r>
              <a:rPr lang="en-US" dirty="0"/>
              <a:t>       b.    Partial or full paralysis of the lower extremities</a:t>
            </a:r>
            <a:endParaRPr lang="en-IN" dirty="0"/>
          </a:p>
          <a:p>
            <a:pPr>
              <a:defRPr/>
            </a:pPr>
            <a:r>
              <a:rPr lang="en-US" dirty="0"/>
              <a:t>       c.    Loss of bowel and bladder control</a:t>
            </a:r>
            <a:endParaRPr lang="en-IN" dirty="0"/>
          </a:p>
          <a:p>
            <a:pPr>
              <a:defRPr/>
            </a:pPr>
            <a:r>
              <a:rPr lang="en-US" dirty="0"/>
              <a:t>       d.    Extreme latex allergy</a:t>
            </a:r>
            <a:endParaRPr lang="en-IN" dirty="0"/>
          </a:p>
          <a:p>
            <a:pPr>
              <a:defRPr/>
            </a:pPr>
            <a:r>
              <a:rPr lang="en-US" dirty="0"/>
              <a:t>5.    Ask patients or caregivers how to best move them before you transport them.</a:t>
            </a:r>
            <a:endParaRPr lang="en-IN" dirty="0"/>
          </a:p>
        </p:txBody>
      </p:sp>
    </p:spTree>
    <p:extLst>
      <p:ext uri="{BB962C8B-B14F-4D97-AF65-F5344CB8AC3E}">
        <p14:creationId xmlns:p14="http://schemas.microsoft.com/office/powerpoint/2010/main" val="15248061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latin typeface="Times New Roman" pitchFamily="1" charset="0"/>
                <a:ea typeface="+mn-ea"/>
              </a:rPr>
              <a:t>Lecture Outline</a:t>
            </a:r>
          </a:p>
          <a:p>
            <a:pPr>
              <a:defRPr/>
            </a:pPr>
            <a:endParaRPr lang="en-US" altLang="en-US" dirty="0">
              <a:latin typeface="Times New Roman" pitchFamily="1" charset="0"/>
              <a:ea typeface="+mn-ea"/>
            </a:endParaRPr>
          </a:p>
          <a:p>
            <a:pPr>
              <a:defRPr/>
            </a:pPr>
            <a:r>
              <a:rPr lang="en-US" dirty="0"/>
              <a:t>C.    Paralysis</a:t>
            </a:r>
            <a:endParaRPr lang="en-IN" b="1" dirty="0"/>
          </a:p>
          <a:p>
            <a:pPr>
              <a:defRPr/>
            </a:pPr>
            <a:r>
              <a:rPr lang="en-US" b="1" dirty="0"/>
              <a:t>       </a:t>
            </a:r>
            <a:r>
              <a:rPr lang="en-US" dirty="0"/>
              <a:t>1.    Inability to voluntarily move one or more body parts</a:t>
            </a:r>
            <a:endParaRPr lang="en-IN" dirty="0"/>
          </a:p>
          <a:p>
            <a:pPr>
              <a:defRPr/>
            </a:pPr>
            <a:r>
              <a:rPr lang="en-US" dirty="0"/>
              <a:t>       2.    Possible causes include stroke, trauma, or birth defects</a:t>
            </a:r>
            <a:endParaRPr lang="en-IN" dirty="0"/>
          </a:p>
          <a:p>
            <a:pPr>
              <a:defRPr/>
            </a:pPr>
            <a:r>
              <a:rPr lang="en-US" dirty="0"/>
              <a:t>       3.    Patient may have normal sensation or hyperesthesia (increased sensitivity).</a:t>
            </a:r>
            <a:endParaRPr lang="en-IN" dirty="0"/>
          </a:p>
          <a:p>
            <a:pPr>
              <a:defRPr/>
            </a:pPr>
            <a:r>
              <a:rPr lang="en-US" dirty="0"/>
              <a:t>       4.    Facial paralysis may also cause communication challenges</a:t>
            </a:r>
            <a:endParaRPr lang="en-IN" dirty="0"/>
          </a:p>
          <a:p>
            <a:pPr>
              <a:defRPr/>
            </a:pPr>
            <a:r>
              <a:rPr lang="en-US" dirty="0"/>
              <a:t>       5.    Diaphragm may not function correctly, requiring the use of a ventilator.</a:t>
            </a:r>
            <a:endParaRPr lang="en-IN" dirty="0"/>
          </a:p>
        </p:txBody>
      </p:sp>
    </p:spTree>
    <p:extLst>
      <p:ext uri="{BB962C8B-B14F-4D97-AF65-F5344CB8AC3E}">
        <p14:creationId xmlns:p14="http://schemas.microsoft.com/office/powerpoint/2010/main" val="14938806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latin typeface="Times New Roman" pitchFamily="1" charset="0"/>
                <a:ea typeface="+mn-ea"/>
              </a:rPr>
              <a:t>Lecture Outline</a:t>
            </a:r>
          </a:p>
          <a:p>
            <a:pPr>
              <a:defRPr/>
            </a:pPr>
            <a:endParaRPr lang="en-US" altLang="en-US" dirty="0">
              <a:latin typeface="Times New Roman" pitchFamily="1" charset="0"/>
              <a:ea typeface="+mn-ea"/>
            </a:endParaRPr>
          </a:p>
          <a:p>
            <a:pPr>
              <a:defRPr/>
            </a:pPr>
            <a:r>
              <a:rPr lang="en-US" dirty="0"/>
              <a:t>6.    Patients may have specialized equipment</a:t>
            </a:r>
            <a:endParaRPr lang="en-IN" dirty="0"/>
          </a:p>
          <a:p>
            <a:pPr>
              <a:defRPr/>
            </a:pPr>
            <a:r>
              <a:rPr lang="en-US" dirty="0"/>
              <a:t>        a.    Urinary catheters</a:t>
            </a:r>
            <a:endParaRPr lang="en-IN" dirty="0"/>
          </a:p>
          <a:p>
            <a:pPr>
              <a:defRPr/>
            </a:pPr>
            <a:r>
              <a:rPr lang="en-US" dirty="0"/>
              <a:t>        b.    Tracheotomy tubes</a:t>
            </a:r>
            <a:endParaRPr lang="en-IN" dirty="0"/>
          </a:p>
          <a:p>
            <a:pPr>
              <a:defRPr/>
            </a:pPr>
            <a:r>
              <a:rPr lang="en-US" dirty="0"/>
              <a:t>        c.    Colostomy bags</a:t>
            </a:r>
            <a:endParaRPr lang="en-IN" dirty="0"/>
          </a:p>
          <a:p>
            <a:pPr>
              <a:defRPr/>
            </a:pPr>
            <a:r>
              <a:rPr lang="en-US" dirty="0"/>
              <a:t>        d.    Feeding tubes</a:t>
            </a:r>
            <a:endParaRPr lang="en-IN" dirty="0"/>
          </a:p>
          <a:p>
            <a:pPr marL="228600" indent="-228600">
              <a:buAutoNum type="arabicPeriod" startAt="7"/>
              <a:defRPr/>
            </a:pPr>
            <a:r>
              <a:rPr lang="en-US" dirty="0"/>
              <a:t>  Patients may have difficulty swallowing, creating the need for suctioning.</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S PGothic" pitchFamily="34" charset="-128"/>
                <a:cs typeface="+mn-cs"/>
              </a:rPr>
              <a:t>8.     Ask patients or caregivers how to best move them before you transport them.</a:t>
            </a:r>
          </a:p>
          <a:p>
            <a:pPr marL="228600" indent="-228600">
              <a:buAutoNum type="arabicPeriod" startAt="7"/>
              <a:defRPr/>
            </a:pPr>
            <a:endParaRPr lang="en-IN" dirty="0"/>
          </a:p>
        </p:txBody>
      </p:sp>
    </p:spTree>
    <p:extLst>
      <p:ext uri="{BB962C8B-B14F-4D97-AF65-F5344CB8AC3E}">
        <p14:creationId xmlns:p14="http://schemas.microsoft.com/office/powerpoint/2010/main" val="14215742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latin typeface="Times New Roman" pitchFamily="1" charset="0"/>
                <a:ea typeface="+mn-ea"/>
              </a:rPr>
              <a:t>Lecture Outline</a:t>
            </a:r>
          </a:p>
          <a:p>
            <a:pPr>
              <a:defRPr/>
            </a:pPr>
            <a:endParaRPr lang="en-US" altLang="en-US" dirty="0">
              <a:latin typeface="Times New Roman" pitchFamily="1" charset="0"/>
              <a:ea typeface="+mn-ea"/>
            </a:endParaRPr>
          </a:p>
          <a:p>
            <a:pPr>
              <a:spcBef>
                <a:spcPts val="1800"/>
              </a:spcBef>
              <a:spcAft>
                <a:spcPts val="600"/>
              </a:spcAft>
              <a:defRPr/>
            </a:pPr>
            <a:r>
              <a:rPr lang="en-US" sz="1800" dirty="0">
                <a:latin typeface="Times New Roman"/>
                <a:ea typeface="Times New Roman"/>
              </a:rPr>
              <a:t>V. Bariatric Patients</a:t>
            </a:r>
          </a:p>
          <a:p>
            <a:pPr>
              <a:defRPr/>
            </a:pPr>
            <a:r>
              <a:rPr lang="en-US" dirty="0"/>
              <a:t>A.    Obesity is a condition in which a person has an excessive amount of body fat.</a:t>
            </a:r>
            <a:endParaRPr lang="en-IN" b="1" dirty="0"/>
          </a:p>
          <a:p>
            <a:pPr>
              <a:defRPr/>
            </a:pPr>
            <a:r>
              <a:rPr lang="en-US" b="1" dirty="0"/>
              <a:t>       </a:t>
            </a:r>
            <a:r>
              <a:rPr lang="en-US" dirty="0"/>
              <a:t>1.    The result of an imbalance between calories consumed and calories used</a:t>
            </a:r>
            <a:endParaRPr lang="en-IN" dirty="0"/>
          </a:p>
          <a:p>
            <a:pPr>
              <a:defRPr/>
            </a:pPr>
            <a:r>
              <a:rPr lang="en-US" dirty="0"/>
              <a:t>       2.    Causes of obesity are not fully understood.</a:t>
            </a:r>
            <a:endParaRPr lang="en-IN" dirty="0"/>
          </a:p>
          <a:p>
            <a:pPr>
              <a:defRPr/>
            </a:pPr>
            <a:r>
              <a:rPr lang="en-US" dirty="0"/>
              <a:t>       3.    May be attributed to a low metabolic rate or genetic predisposition</a:t>
            </a:r>
          </a:p>
          <a:p>
            <a:pPr>
              <a:defRPr/>
            </a:pPr>
            <a:r>
              <a:rPr lang="en-US" dirty="0"/>
              <a:t>B.    Severe or morbid obesity</a:t>
            </a:r>
            <a:endParaRPr lang="en-IN" dirty="0"/>
          </a:p>
          <a:p>
            <a:pPr>
              <a:defRPr/>
            </a:pPr>
            <a:r>
              <a:rPr lang="en-US" dirty="0"/>
              <a:t>       1.    Term </a:t>
            </a:r>
            <a:r>
              <a:rPr lang="en-US" i="1" dirty="0"/>
              <a:t>obese</a:t>
            </a:r>
            <a:r>
              <a:rPr lang="en-US" dirty="0"/>
              <a:t> used when someone is 30% or more over his or her ideal body weight</a:t>
            </a:r>
            <a:endParaRPr lang="en-IN" dirty="0"/>
          </a:p>
          <a:p>
            <a:pPr>
              <a:defRPr/>
            </a:pPr>
            <a:r>
              <a:rPr lang="en-US" dirty="0"/>
              <a:t>       2. Severe obesity is when a person is 2–3 times over the ideal weight.</a:t>
            </a:r>
            <a:endParaRPr lang="en-IN" dirty="0"/>
          </a:p>
        </p:txBody>
      </p:sp>
    </p:spTree>
    <p:extLst>
      <p:ext uri="{BB962C8B-B14F-4D97-AF65-F5344CB8AC3E}">
        <p14:creationId xmlns:p14="http://schemas.microsoft.com/office/powerpoint/2010/main" val="286111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 </a:t>
            </a:r>
          </a:p>
          <a:p>
            <a:endParaRPr lang="en-US" altLang="en-US" b="1" dirty="0">
              <a:latin typeface="Times New Roman" charset="0"/>
              <a:ea typeface="MS PGothic" charset="-128"/>
            </a:endParaRPr>
          </a:p>
          <a:p>
            <a:r>
              <a:rPr lang="en-US" altLang="en-US" dirty="0">
                <a:latin typeface="Times New Roman" charset="0"/>
                <a:ea typeface="MS PGothic" charset="-128"/>
              </a:rPr>
              <a:t>Trauma</a:t>
            </a:r>
          </a:p>
          <a:p>
            <a:r>
              <a:rPr lang="en-US" altLang="en-US" dirty="0">
                <a:latin typeface="Times New Roman" charset="0"/>
                <a:ea typeface="MS PGothic" charset="-128"/>
              </a:rPr>
              <a:t>Applies fundamental knowledge to provide basic emergency care and transportation based on assessment findings for an acutely injured patient.</a:t>
            </a:r>
          </a:p>
          <a:p>
            <a:endParaRPr lang="en-US" altLang="en-US" dirty="0">
              <a:latin typeface="Times New Roman" charset="0"/>
              <a:ea typeface="MS PGothic" charset="-128"/>
            </a:endParaRPr>
          </a:p>
        </p:txBody>
      </p:sp>
    </p:spTree>
    <p:extLst>
      <p:ext uri="{BB962C8B-B14F-4D97-AF65-F5344CB8AC3E}">
        <p14:creationId xmlns:p14="http://schemas.microsoft.com/office/powerpoint/2010/main" val="3495069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latin typeface="Times New Roman" pitchFamily="1" charset="0"/>
                <a:ea typeface="+mn-ea"/>
              </a:rPr>
              <a:t>Lecture Outline</a:t>
            </a:r>
          </a:p>
          <a:p>
            <a:pPr>
              <a:defRPr/>
            </a:pPr>
            <a:endParaRPr lang="en-US" altLang="en-US" dirty="0">
              <a:latin typeface="Times New Roman" pitchFamily="1" charset="0"/>
              <a:ea typeface="+mn-ea"/>
            </a:endParaRPr>
          </a:p>
          <a:p>
            <a:pPr>
              <a:defRPr/>
            </a:pPr>
            <a:r>
              <a:rPr lang="en-US" dirty="0"/>
              <a:t>3.    Quality of life may be negatively affected.</a:t>
            </a:r>
            <a:endParaRPr lang="en-IN" dirty="0"/>
          </a:p>
          <a:p>
            <a:pPr>
              <a:defRPr/>
            </a:pPr>
            <a:r>
              <a:rPr lang="en-US" dirty="0"/>
              <a:t>4.    Associated health problems</a:t>
            </a:r>
            <a:endParaRPr lang="en-IN" dirty="0"/>
          </a:p>
          <a:p>
            <a:pPr>
              <a:defRPr/>
            </a:pPr>
            <a:r>
              <a:rPr lang="en-US" dirty="0"/>
              <a:t>       a.    Mobility difficulties</a:t>
            </a:r>
            <a:endParaRPr lang="en-IN" dirty="0"/>
          </a:p>
          <a:p>
            <a:pPr>
              <a:defRPr/>
            </a:pPr>
            <a:r>
              <a:rPr lang="en-US" dirty="0"/>
              <a:t>       b.    Diabetes</a:t>
            </a:r>
            <a:endParaRPr lang="en-IN" dirty="0"/>
          </a:p>
          <a:p>
            <a:pPr>
              <a:defRPr/>
            </a:pPr>
            <a:r>
              <a:rPr lang="en-US" dirty="0"/>
              <a:t>       c.    Hypertension</a:t>
            </a:r>
            <a:endParaRPr lang="en-IN" dirty="0"/>
          </a:p>
          <a:p>
            <a:pPr>
              <a:defRPr/>
            </a:pPr>
            <a:r>
              <a:rPr lang="en-US" dirty="0"/>
              <a:t>       d.    Heart disease</a:t>
            </a:r>
            <a:endParaRPr lang="en-IN" dirty="0"/>
          </a:p>
          <a:p>
            <a:pPr>
              <a:defRPr/>
            </a:pPr>
            <a:r>
              <a:rPr lang="en-US" dirty="0"/>
              <a:t>       e.    Stroke</a:t>
            </a:r>
            <a:endParaRPr lang="en-IN" dirty="0"/>
          </a:p>
        </p:txBody>
      </p:sp>
    </p:spTree>
    <p:extLst>
      <p:ext uri="{BB962C8B-B14F-4D97-AF65-F5344CB8AC3E}">
        <p14:creationId xmlns:p14="http://schemas.microsoft.com/office/powerpoint/2010/main" val="4629856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latin typeface="Times New Roman" pitchFamily="1" charset="0"/>
                <a:ea typeface="+mn-ea"/>
              </a:rPr>
              <a:t>Lecture Outline</a:t>
            </a:r>
          </a:p>
          <a:p>
            <a:pPr>
              <a:defRPr/>
            </a:pPr>
            <a:endParaRPr lang="en-US" altLang="en-US" dirty="0">
              <a:latin typeface="Times New Roman" pitchFamily="1" charset="0"/>
              <a:ea typeface="+mn-ea"/>
            </a:endParaRPr>
          </a:p>
          <a:p>
            <a:pPr>
              <a:defRPr/>
            </a:pPr>
            <a:r>
              <a:rPr lang="en-US" dirty="0"/>
              <a:t>C.    Interaction with patients with obesity</a:t>
            </a:r>
            <a:endParaRPr lang="en-IN" b="1" dirty="0"/>
          </a:p>
          <a:p>
            <a:pPr>
              <a:defRPr/>
            </a:pPr>
            <a:r>
              <a:rPr lang="en-US" b="1" dirty="0"/>
              <a:t>       </a:t>
            </a:r>
            <a:r>
              <a:rPr lang="en-US" dirty="0"/>
              <a:t>1.    Patients may be embarrassed by their condition.</a:t>
            </a:r>
            <a:endParaRPr lang="en-IN" dirty="0"/>
          </a:p>
          <a:p>
            <a:pPr>
              <a:defRPr/>
            </a:pPr>
            <a:r>
              <a:rPr lang="en-US" dirty="0"/>
              <a:t>       2.    If transport is necessary, plan early for extra help and/or specialized equipment.</a:t>
            </a:r>
            <a:endParaRPr lang="en-IN" dirty="0"/>
          </a:p>
          <a:p>
            <a:pPr>
              <a:defRPr/>
            </a:pPr>
            <a:r>
              <a:rPr lang="en-US" dirty="0"/>
              <a:t>              a.    Send a member of your team to find the easiest and safest exit.</a:t>
            </a:r>
            <a:endParaRPr lang="en-IN" dirty="0"/>
          </a:p>
          <a:p>
            <a:pPr>
              <a:defRPr/>
            </a:pPr>
            <a:r>
              <a:rPr lang="en-US" dirty="0"/>
              <a:t>              b.    Do not risk dropping the patient or injuring a team member by trying to lift too much weight.</a:t>
            </a:r>
            <a:endParaRPr lang="en-IN" dirty="0"/>
          </a:p>
        </p:txBody>
      </p:sp>
    </p:spTree>
    <p:extLst>
      <p:ext uri="{BB962C8B-B14F-4D97-AF65-F5344CB8AC3E}">
        <p14:creationId xmlns:p14="http://schemas.microsoft.com/office/powerpoint/2010/main" val="10669194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latin typeface="Times New Roman" pitchFamily="1" charset="0"/>
                <a:ea typeface="+mn-ea"/>
              </a:rPr>
              <a:t>Lecture Outline</a:t>
            </a:r>
          </a:p>
          <a:p>
            <a:pPr>
              <a:defRPr/>
            </a:pPr>
            <a:endParaRPr lang="en-US" altLang="en-US" dirty="0">
              <a:latin typeface="Times New Roman" pitchFamily="1" charset="0"/>
              <a:ea typeface="+mn-ea"/>
            </a:endParaRPr>
          </a:p>
          <a:p>
            <a:pPr>
              <a:defRPr/>
            </a:pPr>
            <a:r>
              <a:rPr lang="en-US" dirty="0"/>
              <a:t>3.    Treat the patient with dignity and respect.</a:t>
            </a:r>
            <a:endParaRPr lang="en-IN" dirty="0"/>
          </a:p>
          <a:p>
            <a:pPr>
              <a:defRPr/>
            </a:pPr>
            <a:r>
              <a:rPr lang="en-US" dirty="0"/>
              <a:t>4.    Ask your patient how it is best to move him or her before attempting to do so.</a:t>
            </a:r>
            <a:endParaRPr lang="en-IN" dirty="0"/>
          </a:p>
          <a:p>
            <a:pPr>
              <a:defRPr/>
            </a:pPr>
            <a:r>
              <a:rPr lang="en-US" dirty="0"/>
              <a:t>5.    Avoid lifting the patient by only one limb, which would risk injury to overtaxed joints.</a:t>
            </a:r>
            <a:endParaRPr lang="en-IN" dirty="0"/>
          </a:p>
          <a:p>
            <a:pPr>
              <a:defRPr/>
            </a:pPr>
            <a:r>
              <a:rPr lang="en-US" dirty="0"/>
              <a:t>6.    Coordinate and communicate all moves to all team members prior to starting to lift.</a:t>
            </a:r>
            <a:endParaRPr lang="en-IN" dirty="0"/>
          </a:p>
        </p:txBody>
      </p:sp>
    </p:spTree>
    <p:extLst>
      <p:ext uri="{BB962C8B-B14F-4D97-AF65-F5344CB8AC3E}">
        <p14:creationId xmlns:p14="http://schemas.microsoft.com/office/powerpoint/2010/main" val="2261722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latin typeface="Times New Roman" pitchFamily="1" charset="0"/>
                <a:ea typeface="+mn-ea"/>
              </a:rPr>
              <a:t>Lecture Outline</a:t>
            </a:r>
          </a:p>
          <a:p>
            <a:pPr>
              <a:defRPr/>
            </a:pPr>
            <a:endParaRPr lang="en-US" altLang="en-US" dirty="0">
              <a:latin typeface="Times New Roman" pitchFamily="1" charset="0"/>
              <a:ea typeface="+mn-ea"/>
            </a:endParaRPr>
          </a:p>
          <a:p>
            <a:r>
              <a:rPr lang="en-US" sz="1200" kern="1200" dirty="0">
                <a:solidFill>
                  <a:schemeClr val="tx1"/>
                </a:solidFill>
                <a:effectLst/>
                <a:latin typeface="Times New Roman" pitchFamily="18" charset="0"/>
                <a:ea typeface="MS PGothic" pitchFamily="34" charset="-128"/>
                <a:cs typeface="+mn-cs"/>
              </a:rPr>
              <a:t>7.   To prevent significant soft tissue injury or deep venous thrombosis, look for pinch or pressure points from equipment.</a:t>
            </a:r>
          </a:p>
          <a:p>
            <a:r>
              <a:rPr lang="en-US" sz="1200" kern="1200" dirty="0">
                <a:solidFill>
                  <a:schemeClr val="tx1"/>
                </a:solidFill>
                <a:effectLst/>
                <a:latin typeface="Times New Roman" pitchFamily="18" charset="0"/>
                <a:ea typeface="MS PGothic" pitchFamily="34" charset="-128"/>
                <a:cs typeface="+mn-cs"/>
              </a:rPr>
              <a:t>8.   Become familiar with types of specialized equipment and resources available.</a:t>
            </a:r>
          </a:p>
          <a:p>
            <a:r>
              <a:rPr lang="en-US" sz="1200" kern="1200" dirty="0">
                <a:solidFill>
                  <a:schemeClr val="tx1"/>
                </a:solidFill>
                <a:effectLst/>
                <a:latin typeface="Times New Roman" pitchFamily="18" charset="0"/>
                <a:ea typeface="MS PGothic" pitchFamily="34" charset="-128"/>
                <a:cs typeface="+mn-cs"/>
              </a:rPr>
              <a:t>9.   Large patients may have difficulty breathing if placed in a supine position.</a:t>
            </a:r>
          </a:p>
          <a:p>
            <a:pPr>
              <a:defRPr/>
            </a:pPr>
            <a:endParaRPr lang="en-IN" dirty="0"/>
          </a:p>
        </p:txBody>
      </p:sp>
    </p:spTree>
    <p:extLst>
      <p:ext uri="{BB962C8B-B14F-4D97-AF65-F5344CB8AC3E}">
        <p14:creationId xmlns:p14="http://schemas.microsoft.com/office/powerpoint/2010/main" val="2311522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latin typeface="Times New Roman" pitchFamily="1" charset="0"/>
                <a:ea typeface="+mn-ea"/>
              </a:rPr>
              <a:t>Lecture Outline</a:t>
            </a:r>
          </a:p>
          <a:p>
            <a:pPr>
              <a:defRPr/>
            </a:pPr>
            <a:endParaRPr lang="en-US" altLang="en-US" dirty="0">
              <a:latin typeface="Times New Roman" pitchFamily="1" charset="0"/>
              <a:ea typeface="+mn-ea"/>
            </a:endParaRPr>
          </a:p>
          <a:p>
            <a:pPr>
              <a:defRPr/>
            </a:pPr>
            <a:r>
              <a:rPr lang="en-US" dirty="0"/>
              <a:t>10.    Plan egress routes to accommodate large patients, equipment, and the lifting crew members.</a:t>
            </a:r>
            <a:endParaRPr lang="en-IN" dirty="0"/>
          </a:p>
          <a:p>
            <a:pPr>
              <a:defRPr/>
            </a:pPr>
            <a:r>
              <a:rPr lang="en-US" dirty="0"/>
              <a:t>11.    Notify the receiving facility early.</a:t>
            </a:r>
            <a:endParaRPr lang="en-IN" dirty="0"/>
          </a:p>
        </p:txBody>
      </p:sp>
    </p:spTree>
    <p:extLst>
      <p:ext uri="{BB962C8B-B14F-4D97-AF65-F5344CB8AC3E}">
        <p14:creationId xmlns:p14="http://schemas.microsoft.com/office/powerpoint/2010/main" val="1778474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latin typeface="Times New Roman" pitchFamily="1" charset="0"/>
                <a:ea typeface="+mn-ea"/>
              </a:rPr>
              <a:t>Lecture Outline</a:t>
            </a:r>
          </a:p>
          <a:p>
            <a:pPr>
              <a:defRPr/>
            </a:pPr>
            <a:endParaRPr lang="en-US" altLang="en-US" dirty="0">
              <a:latin typeface="Times New Roman" pitchFamily="1" charset="0"/>
              <a:ea typeface="+mn-ea"/>
            </a:endParaRPr>
          </a:p>
          <a:p>
            <a:pPr>
              <a:spcBef>
                <a:spcPts val="1800"/>
              </a:spcBef>
              <a:spcAft>
                <a:spcPts val="600"/>
              </a:spcAft>
              <a:defRPr/>
            </a:pPr>
            <a:r>
              <a:rPr lang="en-US" sz="1800" dirty="0">
                <a:latin typeface="Times New Roman"/>
                <a:ea typeface="Times New Roman"/>
              </a:rPr>
              <a:t>VI. Patients With Medical Technology Assistance</a:t>
            </a:r>
          </a:p>
          <a:p>
            <a:pPr>
              <a:defRPr/>
            </a:pPr>
            <a:r>
              <a:rPr lang="en-US" dirty="0"/>
              <a:t>A.    Tracheostomy tubes</a:t>
            </a:r>
            <a:endParaRPr lang="en-IN" b="1" dirty="0"/>
          </a:p>
          <a:p>
            <a:pPr>
              <a:defRPr/>
            </a:pPr>
            <a:r>
              <a:rPr lang="en-US" b="1" dirty="0"/>
              <a:t>        </a:t>
            </a:r>
            <a:r>
              <a:rPr lang="en-US" dirty="0"/>
              <a:t>1.    Tracheal stoma provides a path between the surface of the neck and the trachea</a:t>
            </a:r>
            <a:endParaRPr lang="en-IN" dirty="0"/>
          </a:p>
          <a:p>
            <a:pPr>
              <a:defRPr/>
            </a:pPr>
            <a:r>
              <a:rPr lang="en-US" dirty="0"/>
              <a:t>        2.    Can be temporary or permanent</a:t>
            </a:r>
            <a:endParaRPr lang="en-IN" dirty="0"/>
          </a:p>
          <a:p>
            <a:pPr>
              <a:defRPr/>
            </a:pPr>
            <a:r>
              <a:rPr lang="en-US" dirty="0"/>
              <a:t>        3.    For patients who:</a:t>
            </a:r>
            <a:endParaRPr lang="en-IN" dirty="0"/>
          </a:p>
          <a:p>
            <a:pPr>
              <a:defRPr/>
            </a:pPr>
            <a:r>
              <a:rPr lang="en-US" dirty="0"/>
              <a:t>               a.    Depend on home automatic ventilators</a:t>
            </a:r>
          </a:p>
          <a:p>
            <a:pPr>
              <a:defRPr/>
            </a:pPr>
            <a:r>
              <a:rPr lang="en-IN" dirty="0"/>
              <a:t>               b.    Require frequent suctioning</a:t>
            </a:r>
          </a:p>
          <a:p>
            <a:pPr>
              <a:defRPr/>
            </a:pPr>
            <a:r>
              <a:rPr lang="en-US" dirty="0"/>
              <a:t>               c.    Have chronic pulmonary medical conditions</a:t>
            </a:r>
            <a:endParaRPr lang="en-IN"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S PGothic" pitchFamily="34" charset="-128"/>
                <a:cs typeface="+mn-cs"/>
              </a:rPr>
              <a:t>        4.    Because it is foreign to the respiratory tract, the body reacts by building up secretions in or around the tube.</a:t>
            </a:r>
          </a:p>
          <a:p>
            <a:pPr>
              <a:defRPr/>
            </a:pPr>
            <a:r>
              <a:rPr lang="en-US" dirty="0"/>
              <a:t>	</a:t>
            </a:r>
            <a:endParaRPr lang="en-IN" dirty="0"/>
          </a:p>
        </p:txBody>
      </p:sp>
    </p:spTree>
    <p:extLst>
      <p:ext uri="{BB962C8B-B14F-4D97-AF65-F5344CB8AC3E}">
        <p14:creationId xmlns:p14="http://schemas.microsoft.com/office/powerpoint/2010/main" val="19329274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latin typeface="Times New Roman" pitchFamily="1" charset="0"/>
                <a:ea typeface="+mn-ea"/>
              </a:rPr>
              <a:t>Lecture Outline</a:t>
            </a:r>
          </a:p>
          <a:p>
            <a:pPr>
              <a:defRPr/>
            </a:pPr>
            <a:endParaRPr lang="en-US" altLang="en-US" dirty="0">
              <a:latin typeface="Times New Roman" pitchFamily="1" charset="0"/>
              <a:ea typeface="+mn-ea"/>
            </a:endParaRPr>
          </a:p>
          <a:p>
            <a:pPr>
              <a:defRPr/>
            </a:pPr>
            <a:r>
              <a:rPr lang="en-US" dirty="0"/>
              <a:t>5.    Tubes are prone to becoming obstructed by mucous plugs or foreign bodies.</a:t>
            </a:r>
            <a:endParaRPr lang="en-IN" dirty="0"/>
          </a:p>
          <a:p>
            <a:pPr>
              <a:defRPr/>
            </a:pPr>
            <a:r>
              <a:rPr lang="en-US" dirty="0"/>
              <a:t>        a.    The DOPE mnemonic is helpful</a:t>
            </a:r>
            <a:endParaRPr lang="en-IN" dirty="0"/>
          </a:p>
        </p:txBody>
      </p:sp>
    </p:spTree>
    <p:extLst>
      <p:ext uri="{BB962C8B-B14F-4D97-AF65-F5344CB8AC3E}">
        <p14:creationId xmlns:p14="http://schemas.microsoft.com/office/powerpoint/2010/main" val="17259861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latin typeface="Times New Roman" pitchFamily="1" charset="0"/>
                <a:ea typeface="+mn-ea"/>
              </a:rPr>
              <a:t>Lecture Outline</a:t>
            </a:r>
          </a:p>
          <a:p>
            <a:pPr>
              <a:defRPr/>
            </a:pPr>
            <a:endParaRPr lang="en-US" altLang="en-US" dirty="0">
              <a:latin typeface="Times New Roman" pitchFamily="1" charset="0"/>
              <a:ea typeface="+mn-ea"/>
            </a:endParaRPr>
          </a:p>
          <a:p>
            <a:pPr>
              <a:defRPr/>
            </a:pPr>
            <a:r>
              <a:rPr lang="en-US" dirty="0"/>
              <a:t>a.    DOPE mnemonic helps to recognize cause of obstruction</a:t>
            </a:r>
            <a:endParaRPr lang="en-IN" dirty="0"/>
          </a:p>
          <a:p>
            <a:pPr>
              <a:defRPr/>
            </a:pPr>
            <a:r>
              <a:rPr lang="en-US" dirty="0"/>
              <a:t>       i.    Displacement, dislodged, or damaged tube</a:t>
            </a:r>
            <a:endParaRPr lang="en-IN" dirty="0"/>
          </a:p>
          <a:p>
            <a:pPr>
              <a:defRPr/>
            </a:pPr>
            <a:r>
              <a:rPr lang="en-US" dirty="0"/>
              <a:t>       ii.   Obstruction of the tube (secretions, blood, mucus, vomitus)</a:t>
            </a:r>
            <a:endParaRPr lang="en-IN" dirty="0"/>
          </a:p>
          <a:p>
            <a:pPr>
              <a:defRPr/>
            </a:pPr>
            <a:r>
              <a:rPr lang="en-US" dirty="0"/>
              <a:t>       iii.  Pneumothorax</a:t>
            </a:r>
            <a:endParaRPr lang="en-IN" dirty="0"/>
          </a:p>
          <a:p>
            <a:pPr>
              <a:defRPr/>
            </a:pPr>
            <a:r>
              <a:rPr lang="en-US" dirty="0"/>
              <a:t>       iv.  Equipment failure (kinked tubing, ventilator malfunction, empty oxygen supply)</a:t>
            </a:r>
            <a:endParaRPr lang="en-IN" dirty="0"/>
          </a:p>
        </p:txBody>
      </p:sp>
    </p:spTree>
    <p:extLst>
      <p:ext uri="{BB962C8B-B14F-4D97-AF65-F5344CB8AC3E}">
        <p14:creationId xmlns:p14="http://schemas.microsoft.com/office/powerpoint/2010/main" val="4402370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latin typeface="Times New Roman" pitchFamily="1" charset="0"/>
                <a:ea typeface="+mn-ea"/>
              </a:rPr>
              <a:t>Lecture Outline</a:t>
            </a:r>
          </a:p>
          <a:p>
            <a:pPr>
              <a:defRPr/>
            </a:pPr>
            <a:endParaRPr lang="en-US" altLang="en-US" dirty="0">
              <a:latin typeface="Times New Roman" pitchFamily="1" charset="0"/>
              <a:ea typeface="+mn-ea"/>
            </a:endParaRPr>
          </a:p>
          <a:p>
            <a:pPr>
              <a:defRPr/>
            </a:pPr>
            <a:r>
              <a:rPr lang="en-US" dirty="0"/>
              <a:t>7.    Common problems</a:t>
            </a:r>
            <a:endParaRPr lang="en-IN" dirty="0"/>
          </a:p>
          <a:p>
            <a:pPr>
              <a:defRPr/>
            </a:pPr>
            <a:r>
              <a:rPr lang="en-US" dirty="0"/>
              <a:t>       a.    Bleeding or air leaking around the tube</a:t>
            </a:r>
            <a:endParaRPr lang="en-IN" dirty="0"/>
          </a:p>
          <a:p>
            <a:pPr>
              <a:defRPr/>
            </a:pPr>
            <a:r>
              <a:rPr lang="en-US" dirty="0"/>
              <a:t>       b.    Tube can become loose or dislodged</a:t>
            </a:r>
            <a:endParaRPr lang="en-IN" dirty="0"/>
          </a:p>
          <a:p>
            <a:pPr>
              <a:defRPr/>
            </a:pPr>
            <a:r>
              <a:rPr lang="en-US" dirty="0"/>
              <a:t>       c.     </a:t>
            </a:r>
            <a:r>
              <a:rPr lang="en-US" sz="1200" kern="1200" dirty="0">
                <a:solidFill>
                  <a:schemeClr val="tx1"/>
                </a:solidFill>
                <a:effectLst/>
                <a:latin typeface="Times New Roman" pitchFamily="18" charset="0"/>
                <a:ea typeface="MS PGothic" pitchFamily="34" charset="-128"/>
                <a:cs typeface="+mn-cs"/>
              </a:rPr>
              <a:t>Infection around the opening of the tube</a:t>
            </a:r>
            <a:endParaRPr lang="en-IN" dirty="0"/>
          </a:p>
        </p:txBody>
      </p:sp>
    </p:spTree>
    <p:extLst>
      <p:ext uri="{BB962C8B-B14F-4D97-AF65-F5344CB8AC3E}">
        <p14:creationId xmlns:p14="http://schemas.microsoft.com/office/powerpoint/2010/main" val="9824816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latin typeface="Times New Roman" pitchFamily="1" charset="0"/>
                <a:ea typeface="+mn-ea"/>
              </a:rPr>
              <a:t>Lecture Outline</a:t>
            </a:r>
          </a:p>
          <a:p>
            <a:pPr>
              <a:defRPr/>
            </a:pPr>
            <a:endParaRPr lang="en-US" altLang="en-US" dirty="0">
              <a:latin typeface="Times New Roman" pitchFamily="1" charset="0"/>
              <a:ea typeface="+mn-ea"/>
            </a:endParaRPr>
          </a:p>
          <a:p>
            <a:pPr>
              <a:defRPr/>
            </a:pPr>
            <a:r>
              <a:rPr lang="en-US" dirty="0"/>
              <a:t>8.    Management</a:t>
            </a:r>
            <a:endParaRPr lang="en-IN" dirty="0"/>
          </a:p>
          <a:p>
            <a:r>
              <a:rPr lang="en-US" sz="1200" kern="1200" dirty="0">
                <a:solidFill>
                  <a:schemeClr val="tx1"/>
                </a:solidFill>
                <a:effectLst/>
                <a:latin typeface="Times New Roman" pitchFamily="18" charset="0"/>
                <a:ea typeface="MS PGothic" pitchFamily="34" charset="-128"/>
                <a:cs typeface="+mn-cs"/>
              </a:rPr>
              <a:t>       a.   Suction the patient in a position of comfort.</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i.</a:t>
            </a:r>
            <a:r>
              <a:rPr lang="en-US" sz="1200" kern="1200" dirty="0">
                <a:solidFill>
                  <a:schemeClr val="tx1"/>
                </a:solidFill>
                <a:effectLst/>
                <a:latin typeface="Times New Roman" pitchFamily="18" charset="0"/>
                <a:ea typeface="MS PGothic" pitchFamily="34" charset="-128"/>
                <a:cs typeface="+mn-cs"/>
              </a:rPr>
              <a:t>    Insert the suction catheter no more than 1–2 inches.</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ii.</a:t>
            </a:r>
            <a:r>
              <a:rPr lang="en-US" sz="1200" kern="1200" dirty="0">
                <a:solidFill>
                  <a:schemeClr val="tx1"/>
                </a:solidFill>
                <a:effectLst/>
                <a:latin typeface="Times New Roman" pitchFamily="18" charset="0"/>
                <a:ea typeface="MS PGothic" pitchFamily="34" charset="-128"/>
                <a:cs typeface="+mn-cs"/>
              </a:rPr>
              <a:t>   Do not suction for more than 10 seconds.</a:t>
            </a:r>
          </a:p>
          <a:p>
            <a:r>
              <a:rPr lang="en-US" sz="1200" kern="1200" dirty="0">
                <a:solidFill>
                  <a:schemeClr val="tx1"/>
                </a:solidFill>
                <a:effectLst/>
                <a:latin typeface="Times New Roman" pitchFamily="18" charset="0"/>
                <a:ea typeface="MS PGothic" pitchFamily="34" charset="-128"/>
                <a:cs typeface="+mn-cs"/>
              </a:rPr>
              <a:t>             iii.  Do not force the suction catheter into the cannula.</a:t>
            </a:r>
          </a:p>
          <a:p>
            <a:r>
              <a:rPr lang="en-US" sz="1200" kern="1200" dirty="0">
                <a:solidFill>
                  <a:schemeClr val="tx1"/>
                </a:solidFill>
                <a:effectLst/>
                <a:latin typeface="Times New Roman" pitchFamily="18" charset="0"/>
                <a:ea typeface="MS PGothic" pitchFamily="34" charset="-128"/>
                <a:cs typeface="+mn-cs"/>
              </a:rPr>
              <a:t>             iv.  Oxygenate before and after the procedure.</a:t>
            </a:r>
          </a:p>
          <a:p>
            <a:r>
              <a:rPr lang="en-US" sz="1200" kern="1200" dirty="0">
                <a:solidFill>
                  <a:schemeClr val="tx1"/>
                </a:solidFill>
                <a:effectLst/>
                <a:latin typeface="Times New Roman" pitchFamily="18" charset="0"/>
                <a:ea typeface="MS PGothic" pitchFamily="34" charset="-128"/>
                <a:cs typeface="+mn-cs"/>
              </a:rPr>
              <a:t>             v.   Call for ALS backup.</a:t>
            </a:r>
          </a:p>
          <a:p>
            <a:pPr>
              <a:defRPr/>
            </a:pPr>
            <a:endParaRPr lang="en-IN" dirty="0"/>
          </a:p>
        </p:txBody>
      </p:sp>
    </p:spTree>
    <p:extLst>
      <p:ext uri="{BB962C8B-B14F-4D97-AF65-F5344CB8AC3E}">
        <p14:creationId xmlns:p14="http://schemas.microsoft.com/office/powerpoint/2010/main" val="567262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 </a:t>
            </a:r>
          </a:p>
          <a:p>
            <a:endParaRPr lang="en-US" altLang="en-US" b="1" i="1" dirty="0">
              <a:latin typeface="Times New Roman" charset="0"/>
              <a:ea typeface="MS PGothic" charset="-128"/>
            </a:endParaRPr>
          </a:p>
          <a:p>
            <a:r>
              <a:rPr lang="en-US" altLang="en-US" dirty="0">
                <a:latin typeface="Times New Roman" charset="0"/>
                <a:ea typeface="MS PGothic" charset="-128"/>
              </a:rPr>
              <a:t>Special Considerations in Trauma</a:t>
            </a:r>
          </a:p>
          <a:p>
            <a:r>
              <a:rPr lang="en-US" altLang="en-US" dirty="0">
                <a:latin typeface="Times New Roman" charset="0"/>
                <a:ea typeface="MS PGothic" charset="-128"/>
              </a:rPr>
              <a:t>• Pathophysiology, assessment, and management of trauma in the</a:t>
            </a:r>
          </a:p>
          <a:p>
            <a:r>
              <a:rPr lang="en-US" altLang="en-US" dirty="0">
                <a:latin typeface="Times New Roman" charset="0"/>
                <a:ea typeface="MS PGothic" charset="-128"/>
              </a:rPr>
              <a:t>   • Cognitively impaired patient </a:t>
            </a: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Tree>
    <p:extLst>
      <p:ext uri="{BB962C8B-B14F-4D97-AF65-F5344CB8AC3E}">
        <p14:creationId xmlns:p14="http://schemas.microsoft.com/office/powerpoint/2010/main" val="7951979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latin typeface="Times New Roman" pitchFamily="1" charset="0"/>
                <a:ea typeface="+mn-ea"/>
              </a:rPr>
              <a:t>Lecture Outline</a:t>
            </a:r>
          </a:p>
          <a:p>
            <a:pPr>
              <a:defRPr/>
            </a:pPr>
            <a:endParaRPr lang="en-US" altLang="en-US" dirty="0">
              <a:latin typeface="Times New Roman" pitchFamily="1" charset="0"/>
              <a:ea typeface="+mn-ea"/>
            </a:endParaRPr>
          </a:p>
          <a:p>
            <a:r>
              <a:rPr lang="en-US" sz="1200" kern="1200" dirty="0">
                <a:solidFill>
                  <a:schemeClr val="tx1"/>
                </a:solidFill>
                <a:effectLst/>
                <a:latin typeface="Times New Roman" pitchFamily="18" charset="0"/>
                <a:ea typeface="MS PGothic" pitchFamily="34" charset="-128"/>
                <a:cs typeface="+mn-cs"/>
              </a:rPr>
              <a:t>B.  Home Oxygen    </a:t>
            </a:r>
          </a:p>
          <a:p>
            <a:r>
              <a:rPr lang="en-US" sz="1200" b="1" kern="1200" dirty="0">
                <a:solidFill>
                  <a:schemeClr val="tx1"/>
                </a:solidFill>
                <a:effectLst/>
                <a:latin typeface="Times New Roman" pitchFamily="18" charset="0"/>
                <a:ea typeface="MS PGothic" pitchFamily="34" charset="-128"/>
                <a:cs typeface="+mn-cs"/>
              </a:rPr>
              <a:t>      </a:t>
            </a:r>
            <a:r>
              <a:rPr lang="en-US" sz="1200" kern="1200" dirty="0">
                <a:solidFill>
                  <a:schemeClr val="tx1"/>
                </a:solidFill>
                <a:effectLst/>
                <a:latin typeface="Times New Roman" pitchFamily="18" charset="0"/>
                <a:ea typeface="MS PGothic" pitchFamily="34" charset="-128"/>
                <a:cs typeface="+mn-cs"/>
              </a:rPr>
              <a:t>1.   Two types of oxygen delivery devices</a:t>
            </a:r>
          </a:p>
          <a:p>
            <a:r>
              <a:rPr lang="en-US" sz="1200" kern="1200" dirty="0">
                <a:solidFill>
                  <a:schemeClr val="tx1"/>
                </a:solidFill>
                <a:effectLst/>
                <a:latin typeface="Times New Roman" pitchFamily="18" charset="0"/>
                <a:ea typeface="MS PGothic" pitchFamily="34" charset="-128"/>
                <a:cs typeface="+mn-cs"/>
              </a:rPr>
              <a:t>            a.   Oxygen from a gas cylinder</a:t>
            </a:r>
          </a:p>
          <a:p>
            <a:r>
              <a:rPr lang="en-US" sz="1200" kern="1200" dirty="0">
                <a:solidFill>
                  <a:schemeClr val="tx1"/>
                </a:solidFill>
                <a:effectLst/>
                <a:latin typeface="Times New Roman" pitchFamily="18" charset="0"/>
                <a:ea typeface="MS PGothic" pitchFamily="34" charset="-128"/>
                <a:cs typeface="+mn-cs"/>
              </a:rPr>
              <a:t>            b.   Oxygen concentrator</a:t>
            </a:r>
          </a:p>
          <a:p>
            <a:r>
              <a:rPr lang="en-US" sz="1200" kern="1200" dirty="0">
                <a:solidFill>
                  <a:schemeClr val="tx1"/>
                </a:solidFill>
                <a:effectLst/>
                <a:latin typeface="Times New Roman" pitchFamily="18" charset="0"/>
                <a:ea typeface="MS PGothic" pitchFamily="34" charset="-128"/>
                <a:cs typeface="+mn-cs"/>
              </a:rPr>
              <a:t>      2.   Compressed oxygen cylinders</a:t>
            </a:r>
          </a:p>
          <a:p>
            <a:r>
              <a:rPr lang="en-US" sz="1200" kern="1200" dirty="0">
                <a:solidFill>
                  <a:schemeClr val="tx1"/>
                </a:solidFill>
                <a:effectLst/>
                <a:latin typeface="Times New Roman" pitchFamily="18" charset="0"/>
                <a:ea typeface="MS PGothic" pitchFamily="34" charset="-128"/>
                <a:cs typeface="+mn-cs"/>
              </a:rPr>
              <a:t>            a.   Do not require electricity or complex machinery</a:t>
            </a:r>
          </a:p>
          <a:p>
            <a:r>
              <a:rPr lang="en-US" sz="1200" kern="1200" dirty="0">
                <a:solidFill>
                  <a:schemeClr val="tx1"/>
                </a:solidFill>
                <a:effectLst/>
                <a:latin typeface="Times New Roman" pitchFamily="18" charset="0"/>
                <a:ea typeface="MS PGothic" pitchFamily="34" charset="-128"/>
                <a:cs typeface="+mn-cs"/>
              </a:rPr>
              <a:t>            b.   Liter flow is limited only by the regulator and amount of gas in the cylinder.</a:t>
            </a:r>
          </a:p>
          <a:p>
            <a:r>
              <a:rPr lang="en-US" sz="1200" kern="1200" dirty="0">
                <a:solidFill>
                  <a:schemeClr val="tx1"/>
                </a:solidFill>
                <a:effectLst/>
                <a:latin typeface="Times New Roman" pitchFamily="18" charset="0"/>
                <a:ea typeface="MS PGothic" pitchFamily="34" charset="-128"/>
                <a:cs typeface="+mn-cs"/>
              </a:rPr>
              <a:t>            c.   Heavy, bulky, and can be difficult to transport</a:t>
            </a:r>
          </a:p>
          <a:p>
            <a:r>
              <a:rPr lang="en-US" sz="1200" kern="1200" dirty="0">
                <a:solidFill>
                  <a:schemeClr val="tx1"/>
                </a:solidFill>
                <a:effectLst/>
                <a:latin typeface="Times New Roman" pitchFamily="18" charset="0"/>
                <a:ea typeface="MS PGothic" pitchFamily="34" charset="-128"/>
                <a:cs typeface="+mn-cs"/>
              </a:rPr>
              <a:t>            d.   It will eventually run out of gas</a:t>
            </a:r>
          </a:p>
          <a:p>
            <a:r>
              <a:rPr lang="en-US" sz="1200" kern="1200" dirty="0">
                <a:solidFill>
                  <a:schemeClr val="tx1"/>
                </a:solidFill>
                <a:effectLst/>
                <a:latin typeface="Times New Roman" pitchFamily="18" charset="0"/>
                <a:ea typeface="MS PGothic" pitchFamily="34" charset="-128"/>
                <a:cs typeface="+mn-cs"/>
              </a:rPr>
              <a:t>            e.   Patients need to coordinate pickup and delivery of cylinders</a:t>
            </a:r>
          </a:p>
          <a:p>
            <a:pPr>
              <a:defRPr/>
            </a:pPr>
            <a:endParaRPr lang="en-IN" dirty="0"/>
          </a:p>
        </p:txBody>
      </p:sp>
    </p:spTree>
    <p:extLst>
      <p:ext uri="{BB962C8B-B14F-4D97-AF65-F5344CB8AC3E}">
        <p14:creationId xmlns:p14="http://schemas.microsoft.com/office/powerpoint/2010/main" val="30314038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latin typeface="Times New Roman" pitchFamily="1" charset="0"/>
                <a:ea typeface="+mn-ea"/>
              </a:rPr>
              <a:t>Lecture Outline</a:t>
            </a:r>
          </a:p>
          <a:p>
            <a:pPr>
              <a:defRPr/>
            </a:pPr>
            <a:endParaRPr lang="en-US" altLang="en-US" dirty="0">
              <a:latin typeface="Times New Roman" pitchFamily="1" charset="0"/>
              <a:ea typeface="+mn-ea"/>
            </a:endParaRPr>
          </a:p>
          <a:p>
            <a:r>
              <a:rPr lang="en-US" sz="1200" kern="1200" dirty="0">
                <a:solidFill>
                  <a:schemeClr val="tx1"/>
                </a:solidFill>
                <a:effectLst/>
                <a:latin typeface="Times New Roman" pitchFamily="18" charset="0"/>
                <a:ea typeface="MS PGothic" pitchFamily="34" charset="-128"/>
                <a:cs typeface="+mn-cs"/>
              </a:rPr>
              <a:t>3.   Home oxygen concentrator</a:t>
            </a:r>
          </a:p>
          <a:p>
            <a:r>
              <a:rPr lang="en-US" sz="1200" kern="1200" dirty="0">
                <a:solidFill>
                  <a:schemeClr val="tx1"/>
                </a:solidFill>
                <a:effectLst/>
                <a:latin typeface="Times New Roman" pitchFamily="18" charset="0"/>
                <a:ea typeface="MS PGothic" pitchFamily="34" charset="-128"/>
                <a:cs typeface="+mn-cs"/>
              </a:rPr>
              <a:t>      a.   Takes ambient air and scrubs the nitrogen from the atmospheric air, leaving behind almost 100% oxygen.</a:t>
            </a:r>
          </a:p>
          <a:p>
            <a:r>
              <a:rPr lang="en-US" sz="1200" kern="1200" dirty="0">
                <a:solidFill>
                  <a:schemeClr val="tx1"/>
                </a:solidFill>
                <a:effectLst/>
                <a:latin typeface="Times New Roman" pitchFamily="18" charset="0"/>
                <a:ea typeface="MS PGothic" pitchFamily="34" charset="-128"/>
                <a:cs typeface="+mn-cs"/>
              </a:rPr>
              <a:t>      b.   Can provide an unlimited supply of oxygen as long as it is functioning and has a reliable source of electricity.</a:t>
            </a:r>
          </a:p>
          <a:p>
            <a:r>
              <a:rPr lang="en-US" sz="1200" kern="1200" dirty="0">
                <a:solidFill>
                  <a:schemeClr val="tx1"/>
                </a:solidFill>
                <a:effectLst/>
                <a:latin typeface="Times New Roman" pitchFamily="18" charset="0"/>
                <a:ea typeface="MS PGothic" pitchFamily="34" charset="-128"/>
                <a:cs typeface="+mn-cs"/>
              </a:rPr>
              <a:t>      c.   Usually able to supply 1 to 3 L/min</a:t>
            </a:r>
          </a:p>
          <a:p>
            <a:r>
              <a:rPr lang="en-US" sz="1200" kern="1200" dirty="0">
                <a:solidFill>
                  <a:schemeClr val="tx1"/>
                </a:solidFill>
                <a:effectLst/>
                <a:latin typeface="Times New Roman" pitchFamily="18" charset="0"/>
                <a:ea typeface="MS PGothic" pitchFamily="34" charset="-128"/>
                <a:cs typeface="+mn-cs"/>
              </a:rPr>
              <a:t>      d.   The patient must have a backup compressed gas cylinder in case of power failure.</a:t>
            </a:r>
          </a:p>
          <a:p>
            <a:pPr>
              <a:defRPr/>
            </a:pPr>
            <a:endParaRPr lang="en-IN" dirty="0"/>
          </a:p>
        </p:txBody>
      </p:sp>
    </p:spTree>
    <p:extLst>
      <p:ext uri="{BB962C8B-B14F-4D97-AF65-F5344CB8AC3E}">
        <p14:creationId xmlns:p14="http://schemas.microsoft.com/office/powerpoint/2010/main" val="838455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latin typeface="Times New Roman" pitchFamily="1" charset="0"/>
                <a:ea typeface="+mn-ea"/>
              </a:rPr>
              <a:t>Lecture Outline</a:t>
            </a:r>
          </a:p>
          <a:p>
            <a:pPr>
              <a:defRPr/>
            </a:pPr>
            <a:endParaRPr lang="en-US" altLang="en-US" dirty="0">
              <a:latin typeface="Times New Roman" pitchFamily="1" charset="0"/>
              <a:ea typeface="+mn-ea"/>
            </a:endParaRPr>
          </a:p>
          <a:p>
            <a:r>
              <a:rPr lang="en-US" sz="1200" kern="1200" dirty="0">
                <a:solidFill>
                  <a:schemeClr val="tx1"/>
                </a:solidFill>
                <a:effectLst/>
                <a:latin typeface="Times New Roman" pitchFamily="18" charset="0"/>
                <a:ea typeface="MS PGothic" pitchFamily="34" charset="-128"/>
                <a:cs typeface="+mn-cs"/>
              </a:rPr>
              <a:t> 4.   Ask patient on home oxygen:</a:t>
            </a:r>
          </a:p>
          <a:p>
            <a:r>
              <a:rPr lang="en-US" sz="1200" kern="1200" dirty="0">
                <a:solidFill>
                  <a:schemeClr val="tx1"/>
                </a:solidFill>
                <a:effectLst/>
                <a:latin typeface="Times New Roman" pitchFamily="18" charset="0"/>
                <a:ea typeface="MS PGothic" pitchFamily="34" charset="-128"/>
                <a:cs typeface="+mn-cs"/>
              </a:rPr>
              <a:t>       a.   Why they are on home oxygen</a:t>
            </a:r>
          </a:p>
          <a:p>
            <a:r>
              <a:rPr lang="en-US" sz="1200" kern="1200" dirty="0">
                <a:solidFill>
                  <a:schemeClr val="tx1"/>
                </a:solidFill>
                <a:effectLst/>
                <a:latin typeface="Times New Roman" pitchFamily="18" charset="0"/>
                <a:ea typeface="MS PGothic" pitchFamily="34" charset="-128"/>
                <a:cs typeface="+mn-cs"/>
              </a:rPr>
              <a:t>       b.   How long they have been on home oxygen</a:t>
            </a:r>
          </a:p>
          <a:p>
            <a:r>
              <a:rPr lang="en-US" sz="1200" kern="1200" dirty="0">
                <a:solidFill>
                  <a:schemeClr val="tx1"/>
                </a:solidFill>
                <a:effectLst/>
                <a:latin typeface="Times New Roman" pitchFamily="18" charset="0"/>
                <a:ea typeface="MS PGothic" pitchFamily="34" charset="-128"/>
                <a:cs typeface="+mn-cs"/>
              </a:rPr>
              <a:t>       c.   What is their baseline home oxygen requirement </a:t>
            </a:r>
          </a:p>
          <a:p>
            <a:r>
              <a:rPr lang="en-US" sz="1200" kern="1200" dirty="0">
                <a:solidFill>
                  <a:schemeClr val="tx1"/>
                </a:solidFill>
                <a:effectLst/>
                <a:latin typeface="Times New Roman" pitchFamily="18" charset="0"/>
                <a:ea typeface="MS PGothic" pitchFamily="34" charset="-128"/>
                <a:cs typeface="+mn-cs"/>
              </a:rPr>
              <a:t>       d.   What the patient’s baseline oxygen saturation is</a:t>
            </a:r>
            <a:endParaRPr lang="en-IN" dirty="0"/>
          </a:p>
        </p:txBody>
      </p:sp>
    </p:spTree>
    <p:extLst>
      <p:ext uri="{BB962C8B-B14F-4D97-AF65-F5344CB8AC3E}">
        <p14:creationId xmlns:p14="http://schemas.microsoft.com/office/powerpoint/2010/main" val="20441579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latin typeface="Times New Roman" pitchFamily="1" charset="0"/>
                <a:ea typeface="+mn-ea"/>
              </a:rPr>
              <a:t>Lecture Outline</a:t>
            </a:r>
          </a:p>
          <a:p>
            <a:pPr>
              <a:defRPr/>
            </a:pPr>
            <a:endParaRPr lang="en-US" altLang="en-US" dirty="0">
              <a:latin typeface="Times New Roman" pitchFamily="1" charset="0"/>
              <a:ea typeface="+mn-ea"/>
            </a:endParaRPr>
          </a:p>
          <a:p>
            <a:pPr>
              <a:defRPr/>
            </a:pPr>
            <a:r>
              <a:rPr lang="en-US" dirty="0"/>
              <a:t>C.    Mechanical ventilators</a:t>
            </a:r>
            <a:endParaRPr lang="en-IN" b="1" dirty="0"/>
          </a:p>
          <a:p>
            <a:pPr>
              <a:defRPr/>
            </a:pPr>
            <a:r>
              <a:rPr lang="en-US" b="1" dirty="0"/>
              <a:t>       </a:t>
            </a:r>
            <a:r>
              <a:rPr lang="en-US" dirty="0"/>
              <a:t>1.    Used when patients cannot breathe without assistance</a:t>
            </a:r>
            <a:endParaRPr lang="en-IN" dirty="0"/>
          </a:p>
          <a:p>
            <a:pPr>
              <a:defRPr/>
            </a:pPr>
            <a:r>
              <a:rPr lang="en-US" dirty="0"/>
              <a:t>       2.    Possible causes</a:t>
            </a:r>
            <a:endParaRPr lang="en-IN" dirty="0"/>
          </a:p>
          <a:p>
            <a:pPr>
              <a:defRPr/>
            </a:pPr>
            <a:r>
              <a:rPr lang="en-US" dirty="0"/>
              <a:t>              a.    Congenital defect</a:t>
            </a:r>
            <a:endParaRPr lang="en-IN" dirty="0"/>
          </a:p>
          <a:p>
            <a:pPr>
              <a:defRPr/>
            </a:pPr>
            <a:r>
              <a:rPr lang="en-US" dirty="0"/>
              <a:t>              b.    Chronic lung disease</a:t>
            </a:r>
            <a:endParaRPr lang="en-IN" dirty="0"/>
          </a:p>
          <a:p>
            <a:pPr>
              <a:defRPr/>
            </a:pPr>
            <a:r>
              <a:rPr lang="en-US" dirty="0"/>
              <a:t>              </a:t>
            </a:r>
            <a:r>
              <a:rPr lang="en-US" dirty="0" err="1"/>
              <a:t>c.</a:t>
            </a:r>
            <a:r>
              <a:rPr lang="en-US" dirty="0"/>
              <a:t>    Traumatic brain injury</a:t>
            </a:r>
            <a:endParaRPr lang="en-IN" dirty="0"/>
          </a:p>
          <a:p>
            <a:pPr>
              <a:defRPr/>
            </a:pPr>
            <a:r>
              <a:rPr lang="en-US" dirty="0"/>
              <a:t>              d.    Muscular dystrophy</a:t>
            </a:r>
            <a:endParaRPr lang="en-IN" dirty="0"/>
          </a:p>
          <a:p>
            <a:pPr>
              <a:defRPr/>
            </a:pPr>
            <a:r>
              <a:rPr lang="en-US" dirty="0"/>
              <a:t>              e.    Disease process that weakens the ability to breathe and requires a permanent tracheostomy and mechanical ventilator</a:t>
            </a:r>
            <a:endParaRPr lang="en-IN" dirty="0"/>
          </a:p>
        </p:txBody>
      </p:sp>
    </p:spTree>
    <p:extLst>
      <p:ext uri="{BB962C8B-B14F-4D97-AF65-F5344CB8AC3E}">
        <p14:creationId xmlns:p14="http://schemas.microsoft.com/office/powerpoint/2010/main" val="13015839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latin typeface="Times New Roman" pitchFamily="1" charset="0"/>
                <a:ea typeface="+mn-ea"/>
              </a:rPr>
              <a:t>Lecture Outline</a:t>
            </a:r>
          </a:p>
          <a:p>
            <a:pPr>
              <a:defRPr/>
            </a:pPr>
            <a:endParaRPr lang="en-US" altLang="en-US" dirty="0">
              <a:latin typeface="Times New Roman" pitchFamily="1" charset="0"/>
              <a:ea typeface="+mn-ea"/>
            </a:endParaRPr>
          </a:p>
          <a:p>
            <a:pPr>
              <a:defRPr/>
            </a:pPr>
            <a:r>
              <a:rPr lang="en-US" dirty="0"/>
              <a:t>3.    If the ventilator malfunctions:</a:t>
            </a:r>
            <a:endParaRPr lang="en-IN" dirty="0"/>
          </a:p>
          <a:p>
            <a:pPr>
              <a:defRPr/>
            </a:pPr>
            <a:r>
              <a:rPr lang="en-US" dirty="0"/>
              <a:t>       a.    Remove the patient from the ventilator.</a:t>
            </a:r>
            <a:endParaRPr lang="en-IN" dirty="0"/>
          </a:p>
          <a:p>
            <a:pPr>
              <a:defRPr/>
            </a:pPr>
            <a:r>
              <a:rPr lang="en-US" dirty="0"/>
              <a:t>       b.    Apply a tracheostomy collar.</a:t>
            </a:r>
            <a:endParaRPr lang="en-IN" dirty="0"/>
          </a:p>
          <a:p>
            <a:pPr>
              <a:defRPr/>
            </a:pPr>
            <a:r>
              <a:rPr lang="en-US" dirty="0"/>
              <a:t>       c.    Can </a:t>
            </a:r>
            <a:r>
              <a:rPr lang="en-US" sz="1200" kern="1200" dirty="0">
                <a:solidFill>
                  <a:schemeClr val="tx1"/>
                </a:solidFill>
                <a:effectLst/>
                <a:latin typeface="Times New Roman" pitchFamily="18" charset="0"/>
                <a:ea typeface="MS PGothic" pitchFamily="34" charset="-128"/>
                <a:cs typeface="+mn-cs"/>
              </a:rPr>
              <a:t>use a face mask over the stoma if you do not have a tracheostomy collar</a:t>
            </a:r>
            <a:endParaRPr lang="en-IN" dirty="0"/>
          </a:p>
          <a:p>
            <a:pPr>
              <a:defRPr/>
            </a:pPr>
            <a:r>
              <a:rPr lang="en-US" dirty="0"/>
              <a:t>4.    Patients requiring assisted ventilation throughout transport.</a:t>
            </a:r>
            <a:endParaRPr lang="en-IN" dirty="0"/>
          </a:p>
        </p:txBody>
      </p:sp>
    </p:spTree>
    <p:extLst>
      <p:ext uri="{BB962C8B-B14F-4D97-AF65-F5344CB8AC3E}">
        <p14:creationId xmlns:p14="http://schemas.microsoft.com/office/powerpoint/2010/main" val="14528512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5.    The patient’s caregivers will know how the mechanical ventilator works.</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Tree>
    <p:extLst>
      <p:ext uri="{BB962C8B-B14F-4D97-AF65-F5344CB8AC3E}">
        <p14:creationId xmlns:p14="http://schemas.microsoft.com/office/powerpoint/2010/main" val="11816906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latin typeface="Times New Roman" pitchFamily="1" charset="0"/>
                <a:ea typeface="+mn-ea"/>
              </a:rPr>
              <a:t>Lecture Outline</a:t>
            </a:r>
          </a:p>
          <a:p>
            <a:pPr>
              <a:defRPr/>
            </a:pPr>
            <a:endParaRPr lang="en-US" altLang="en-US" dirty="0">
              <a:latin typeface="Times New Roman" pitchFamily="1" charset="0"/>
              <a:ea typeface="+mn-ea"/>
            </a:endParaRPr>
          </a:p>
          <a:p>
            <a:pPr>
              <a:defRPr/>
            </a:pPr>
            <a:r>
              <a:rPr lang="en-US" dirty="0"/>
              <a:t>C.    Apnea monitors</a:t>
            </a:r>
            <a:endParaRPr lang="en-IN" b="1" dirty="0"/>
          </a:p>
          <a:p>
            <a:pPr>
              <a:defRPr/>
            </a:pPr>
            <a:r>
              <a:rPr lang="en-US" b="1" dirty="0"/>
              <a:t>       </a:t>
            </a:r>
            <a:r>
              <a:rPr lang="en-US" dirty="0"/>
              <a:t>1.    Used for infants who:</a:t>
            </a:r>
            <a:endParaRPr lang="en-IN" dirty="0"/>
          </a:p>
          <a:p>
            <a:pPr>
              <a:defRPr/>
            </a:pPr>
            <a:r>
              <a:rPr lang="en-US" dirty="0"/>
              <a:t>              a.    Are premature </a:t>
            </a:r>
          </a:p>
          <a:p>
            <a:pPr>
              <a:defRPr/>
            </a:pPr>
            <a:r>
              <a:rPr lang="en-US" dirty="0"/>
              <a:t>              b.    Have severe gastroesophageal reflux that causes choking episodes</a:t>
            </a:r>
            <a:endParaRPr lang="en-IN" dirty="0"/>
          </a:p>
          <a:p>
            <a:pPr>
              <a:defRPr/>
            </a:pPr>
            <a:r>
              <a:rPr lang="en-US" dirty="0"/>
              <a:t>              c.    Have a family history of sudden infant death syndrome</a:t>
            </a:r>
            <a:endParaRPr lang="en-IN" dirty="0"/>
          </a:p>
          <a:p>
            <a:pPr>
              <a:defRPr/>
            </a:pPr>
            <a:r>
              <a:rPr lang="en-US" dirty="0"/>
              <a:t>              </a:t>
            </a:r>
            <a:r>
              <a:rPr lang="en-US" dirty="0" err="1"/>
              <a:t>d.</a:t>
            </a:r>
            <a:r>
              <a:rPr lang="en-US" dirty="0"/>
              <a:t>    Have experienced an apparent life-threatening event</a:t>
            </a:r>
            <a:endParaRPr lang="en-IN" dirty="0"/>
          </a:p>
        </p:txBody>
      </p:sp>
    </p:spTree>
    <p:extLst>
      <p:ext uri="{BB962C8B-B14F-4D97-AF65-F5344CB8AC3E}">
        <p14:creationId xmlns:p14="http://schemas.microsoft.com/office/powerpoint/2010/main" val="7464240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2.    Used for 2 weeks to 2 months after birth to monitor the respiratory system</a:t>
            </a:r>
            <a:endParaRPr lang="en-IN" altLang="en-US" dirty="0">
              <a:latin typeface="Times New Roman" charset="0"/>
              <a:ea typeface="MS PGothic" charset="-128"/>
            </a:endParaRPr>
          </a:p>
          <a:p>
            <a:r>
              <a:rPr lang="en-US" altLang="en-US" dirty="0">
                <a:latin typeface="Times New Roman" charset="0"/>
                <a:ea typeface="MS PGothic" charset="-128"/>
              </a:rPr>
              <a:t>3.    Monitor sounds an alarm if the infant experiences bradycardia or apnea.</a:t>
            </a:r>
            <a:endParaRPr lang="en-IN" altLang="en-US" dirty="0">
              <a:latin typeface="Times New Roman" charset="0"/>
              <a:ea typeface="MS PGothic" charset="-128"/>
            </a:endParaRPr>
          </a:p>
          <a:p>
            <a:r>
              <a:rPr lang="en-US" altLang="en-US" dirty="0">
                <a:latin typeface="Times New Roman" charset="0"/>
                <a:ea typeface="MS PGothic" charset="-128"/>
              </a:rPr>
              <a:t>4.    Attached with electrodes or belt around the infant’s chest or stomach</a:t>
            </a:r>
            <a:endParaRPr lang="en-IN" altLang="en-US" dirty="0">
              <a:latin typeface="Times New Roman" charset="0"/>
              <a:ea typeface="MS PGothic" charset="-128"/>
            </a:endParaRPr>
          </a:p>
          <a:p>
            <a:r>
              <a:rPr lang="en-US" altLang="en-US" dirty="0">
                <a:latin typeface="Times New Roman" charset="0"/>
                <a:ea typeface="MS PGothic" charset="-128"/>
              </a:rPr>
              <a:t>5.    Provides a pulse oximetry reading that will assist you in assessing the patient’s respiratory status</a:t>
            </a:r>
            <a:endParaRPr lang="en-IN" altLang="en-US" dirty="0">
              <a:latin typeface="Times New Roman" charset="0"/>
              <a:ea typeface="MS PGothic" charset="-128"/>
            </a:endParaRPr>
          </a:p>
          <a:p>
            <a:r>
              <a:rPr lang="en-US" altLang="en-US" dirty="0">
                <a:latin typeface="Times New Roman" charset="0"/>
                <a:ea typeface="MS PGothic" charset="-128"/>
              </a:rPr>
              <a:t>6.    If possible, bring the apnea monitor to the receiving hospital with the patient.</a:t>
            </a:r>
            <a:endParaRPr lang="en-IN" altLang="en-US" dirty="0">
              <a:latin typeface="Times New Roman" charset="0"/>
              <a:ea typeface="MS PGothic" charset="-128"/>
            </a:endParaRPr>
          </a:p>
        </p:txBody>
      </p:sp>
    </p:spTree>
    <p:extLst>
      <p:ext uri="{BB962C8B-B14F-4D97-AF65-F5344CB8AC3E}">
        <p14:creationId xmlns:p14="http://schemas.microsoft.com/office/powerpoint/2010/main" val="16974632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E.    Internal cardiac pacemakers</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Device implanted under the patient’s skin to regulate the heart rate</a:t>
            </a:r>
            <a:endParaRPr lang="en-IN" altLang="en-US" dirty="0">
              <a:latin typeface="Times New Roman" charset="0"/>
              <a:ea typeface="MS PGothic" charset="-128"/>
            </a:endParaRPr>
          </a:p>
          <a:p>
            <a:r>
              <a:rPr lang="en-US" altLang="en-US" dirty="0">
                <a:latin typeface="Times New Roman" charset="0"/>
                <a:ea typeface="MS PGothic" charset="-128"/>
              </a:rPr>
              <a:t>       2.    Pacemaker may also include an automated implanted cardioverter defibrillator to monitor heart rhythm.</a:t>
            </a:r>
            <a:endParaRPr lang="en-IN" altLang="en-US" dirty="0">
              <a:latin typeface="Times New Roman" charset="0"/>
              <a:ea typeface="MS PGothic" charset="-128"/>
            </a:endParaRPr>
          </a:p>
          <a:p>
            <a:r>
              <a:rPr lang="en-US" altLang="en-US" dirty="0">
                <a:latin typeface="Times New Roman" charset="0"/>
                <a:ea typeface="MS PGothic" charset="-128"/>
              </a:rPr>
              <a:t>       3.    Never place defibrillator paddles or pacing patches directly over the implanted device.</a:t>
            </a:r>
            <a:endParaRPr lang="en-IN" altLang="en-US" dirty="0">
              <a:latin typeface="Times New Roman" charset="0"/>
              <a:ea typeface="MS PGothic" charset="-128"/>
            </a:endParaRPr>
          </a:p>
          <a:p>
            <a:r>
              <a:rPr lang="en-US" altLang="en-US" dirty="0">
                <a:latin typeface="Times New Roman" charset="0"/>
                <a:ea typeface="MS PGothic" charset="-128"/>
              </a:rPr>
              <a:t>       4.    Gather information about the cardiac pacemaker while you obtain the patient’s history.</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a.   Some patients will have a pacemaker identification card in their wallets containing information about the device.</a:t>
            </a:r>
            <a:endParaRPr lang="en-IN" altLang="en-US" dirty="0">
              <a:latin typeface="Times New Roman" charset="0"/>
              <a:ea typeface="MS PGothic" charset="-128"/>
            </a:endParaRPr>
          </a:p>
        </p:txBody>
      </p:sp>
    </p:spTree>
    <p:extLst>
      <p:ext uri="{BB962C8B-B14F-4D97-AF65-F5344CB8AC3E}">
        <p14:creationId xmlns:p14="http://schemas.microsoft.com/office/powerpoint/2010/main" val="20913196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F.    Left ventricular assist devices</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Medical device that takes over the function of one or both heart ventricles</a:t>
            </a:r>
            <a:endParaRPr lang="en-IN" altLang="en-US" dirty="0">
              <a:latin typeface="Times New Roman" charset="0"/>
              <a:ea typeface="MS PGothic" charset="-128"/>
            </a:endParaRPr>
          </a:p>
          <a:p>
            <a:r>
              <a:rPr lang="en-US" altLang="en-US" dirty="0">
                <a:latin typeface="Times New Roman" charset="0"/>
                <a:ea typeface="MS PGothic" charset="-128"/>
              </a:rPr>
              <a:t>       2.    Typically used as a bridge to heart transplantation while a donor heart is being located</a:t>
            </a:r>
            <a:r>
              <a:rPr lang="en-IN" altLang="en-US" dirty="0">
                <a:latin typeface="Times New Roman" charset="0"/>
                <a:ea typeface="MS PGothic" charset="-128"/>
              </a:rPr>
              <a:t>, or </a:t>
            </a:r>
            <a:r>
              <a:rPr lang="en-US" altLang="en-US" dirty="0">
                <a:latin typeface="Times New Roman" charset="0"/>
                <a:ea typeface="MS PGothic" charset="-128"/>
              </a:rPr>
              <a:t>may be a permanent solution for patients who do not qualify for a transplant.</a:t>
            </a:r>
            <a:endParaRPr lang="en-IN" altLang="en-US" dirty="0">
              <a:latin typeface="Times New Roman" charset="0"/>
              <a:ea typeface="MS PGothic" charset="-128"/>
            </a:endParaRPr>
          </a:p>
          <a:p>
            <a:r>
              <a:rPr lang="en-US" sz="1200" kern="1200" dirty="0">
                <a:solidFill>
                  <a:schemeClr val="tx1"/>
                </a:solidFill>
                <a:effectLst/>
                <a:latin typeface="Times New Roman" charset="0"/>
                <a:ea typeface="MS PGothic" charset="-128"/>
                <a:cs typeface="+mn-cs"/>
              </a:rPr>
              <a:t>       </a:t>
            </a:r>
            <a:r>
              <a:rPr lang="en-US" sz="1200" kern="1200" dirty="0">
                <a:solidFill>
                  <a:schemeClr val="tx1"/>
                </a:solidFill>
                <a:effectLst/>
                <a:latin typeface="Times New Roman" pitchFamily="18" charset="0"/>
                <a:ea typeface="MS PGothic" pitchFamily="34" charset="-128"/>
                <a:cs typeface="+mn-cs"/>
              </a:rPr>
              <a:t>3.    A left ventricular assist device (LVAD) is most common and all VADs are more common in adults.</a:t>
            </a:r>
          </a:p>
          <a:p>
            <a:r>
              <a:rPr lang="en-US" sz="1200" kern="1200" dirty="0">
                <a:solidFill>
                  <a:schemeClr val="tx1"/>
                </a:solidFill>
                <a:effectLst/>
                <a:latin typeface="Times New Roman" pitchFamily="18" charset="0"/>
                <a:ea typeface="MS PGothic" pitchFamily="34" charset="-128"/>
                <a:cs typeface="+mn-cs"/>
              </a:rPr>
              <a:t>       4.    May be difficult to palpate a pulse in patients who use an LVAD.</a:t>
            </a:r>
          </a:p>
          <a:p>
            <a:r>
              <a:rPr lang="en-US" sz="1200" kern="1200" dirty="0">
                <a:solidFill>
                  <a:schemeClr val="tx1"/>
                </a:solidFill>
                <a:effectLst/>
                <a:latin typeface="Times New Roman" pitchFamily="18" charset="0"/>
                <a:ea typeface="MS PGothic" pitchFamily="34" charset="-128"/>
                <a:cs typeface="+mn-cs"/>
              </a:rPr>
              <a:t>              a.    Assess perfusion by noting the level of consciousness, skin color, temperature, moisture, and blood pressure. </a:t>
            </a:r>
          </a:p>
          <a:p>
            <a:r>
              <a:rPr lang="en-US" sz="1200" kern="1200" dirty="0">
                <a:solidFill>
                  <a:schemeClr val="tx1"/>
                </a:solidFill>
                <a:effectLst/>
                <a:latin typeface="Times New Roman" pitchFamily="18" charset="0"/>
                <a:ea typeface="MS PGothic" pitchFamily="34" charset="-128"/>
                <a:cs typeface="+mn-cs"/>
              </a:rPr>
              <a:t>       5.    Risk factors associated with a VAD</a:t>
            </a:r>
          </a:p>
          <a:p>
            <a:r>
              <a:rPr lang="en-US" sz="1200" kern="1200" dirty="0">
                <a:solidFill>
                  <a:schemeClr val="tx1"/>
                </a:solidFill>
                <a:effectLst/>
                <a:latin typeface="Times New Roman" pitchFamily="18" charset="0"/>
                <a:ea typeface="MS PGothic" pitchFamily="34" charset="-128"/>
                <a:cs typeface="+mn-cs"/>
              </a:rPr>
              <a:t>              a.   Excessive bleeding following surgery</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b.</a:t>
            </a:r>
            <a:r>
              <a:rPr lang="en-US" sz="1200" kern="1200" dirty="0">
                <a:solidFill>
                  <a:schemeClr val="tx1"/>
                </a:solidFill>
                <a:effectLst/>
                <a:latin typeface="Times New Roman" pitchFamily="18" charset="0"/>
                <a:ea typeface="MS PGothic" pitchFamily="34" charset="-128"/>
                <a:cs typeface="+mn-cs"/>
              </a:rPr>
              <a:t>   Infection</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c.</a:t>
            </a:r>
            <a:r>
              <a:rPr lang="en-US" sz="1200" kern="1200" dirty="0">
                <a:solidFill>
                  <a:schemeClr val="tx1"/>
                </a:solidFill>
                <a:effectLst/>
                <a:latin typeface="Times New Roman" pitchFamily="18" charset="0"/>
                <a:ea typeface="MS PGothic" pitchFamily="34" charset="-128"/>
                <a:cs typeface="+mn-cs"/>
              </a:rPr>
              <a:t>   Blood clots</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d.</a:t>
            </a:r>
            <a:r>
              <a:rPr lang="en-US" sz="1200" kern="1200" dirty="0">
                <a:solidFill>
                  <a:schemeClr val="tx1"/>
                </a:solidFill>
                <a:effectLst/>
                <a:latin typeface="Times New Roman" pitchFamily="18" charset="0"/>
                <a:ea typeface="MS PGothic" pitchFamily="34" charset="-128"/>
                <a:cs typeface="+mn-cs"/>
              </a:rPr>
              <a:t>   Acute heart failure</a:t>
            </a:r>
          </a:p>
          <a:p>
            <a:r>
              <a:rPr lang="en-US" sz="1200" kern="1200" dirty="0">
                <a:solidFill>
                  <a:schemeClr val="tx1"/>
                </a:solidFill>
                <a:effectLst/>
                <a:latin typeface="Times New Roman" pitchFamily="18" charset="0"/>
                <a:ea typeface="MS PGothic" pitchFamily="34" charset="-128"/>
                <a:cs typeface="+mn-cs"/>
              </a:rPr>
              <a:t>       6.    If you encounter a patient with a VAD, call the number of the patient’s support team, contact medical control, or follow protocols.</a:t>
            </a:r>
          </a:p>
          <a:p>
            <a:r>
              <a:rPr lang="en-US" sz="1200" kern="1200" dirty="0">
                <a:solidFill>
                  <a:schemeClr val="tx1"/>
                </a:solidFill>
                <a:effectLst/>
                <a:latin typeface="Times New Roman" pitchFamily="18" charset="0"/>
                <a:ea typeface="MS PGothic" pitchFamily="34" charset="-128"/>
                <a:cs typeface="+mn-cs"/>
              </a:rPr>
              <a:t>       7.    If the device’s alarm is sounding, check all connections, and be sure that the batteries are fully charged. </a:t>
            </a:r>
          </a:p>
          <a:p>
            <a:r>
              <a:rPr lang="en-US" sz="1200" kern="1200" dirty="0">
                <a:solidFill>
                  <a:schemeClr val="tx1"/>
                </a:solidFill>
                <a:effectLst/>
                <a:latin typeface="Times New Roman" pitchFamily="18" charset="0"/>
                <a:ea typeface="MS PGothic" pitchFamily="34" charset="-128"/>
                <a:cs typeface="+mn-cs"/>
              </a:rPr>
              <a:t>       8.    Notify ALS. </a:t>
            </a:r>
          </a:p>
        </p:txBody>
      </p:sp>
    </p:spTree>
    <p:extLst>
      <p:ext uri="{BB962C8B-B14F-4D97-AF65-F5344CB8AC3E}">
        <p14:creationId xmlns:p14="http://schemas.microsoft.com/office/powerpoint/2010/main" val="945128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latin typeface="Times New Roman" pitchFamily="1" charset="0"/>
                <a:ea typeface="+mn-ea"/>
              </a:rPr>
              <a:t>Lecture Outline</a:t>
            </a:r>
          </a:p>
          <a:p>
            <a:pPr>
              <a:defRPr/>
            </a:pPr>
            <a:endParaRPr lang="en-US" altLang="en-US" dirty="0">
              <a:latin typeface="Times New Roman" pitchFamily="1" charset="0"/>
              <a:ea typeface="+mn-ea"/>
            </a:endParaRPr>
          </a:p>
          <a:p>
            <a:pPr>
              <a:spcBef>
                <a:spcPts val="1800"/>
              </a:spcBef>
              <a:spcAft>
                <a:spcPts val="600"/>
              </a:spcAft>
              <a:defRPr/>
            </a:pPr>
            <a:r>
              <a:rPr lang="en-US" sz="1800" dirty="0">
                <a:latin typeface="Times New Roman"/>
                <a:ea typeface="Times New Roman"/>
              </a:rPr>
              <a:t>I. Introduction</a:t>
            </a:r>
          </a:p>
          <a:p>
            <a:pPr>
              <a:defRPr/>
            </a:pPr>
            <a:r>
              <a:rPr lang="en-US" dirty="0"/>
              <a:t>A.    Today, more people with chronic diseases live at home or outside of a hospital setting.</a:t>
            </a:r>
            <a:endParaRPr lang="en-IN" b="1" dirty="0"/>
          </a:p>
          <a:p>
            <a:pPr>
              <a:defRPr/>
            </a:pPr>
            <a:r>
              <a:rPr lang="en-US" b="1" dirty="0"/>
              <a:t>        </a:t>
            </a:r>
            <a:r>
              <a:rPr lang="en-US" dirty="0"/>
              <a:t>1.    Children who were born prematurely and have associated respiratory problems</a:t>
            </a:r>
            <a:endParaRPr lang="en-IN" dirty="0"/>
          </a:p>
          <a:p>
            <a:pPr>
              <a:defRPr/>
            </a:pPr>
            <a:r>
              <a:rPr lang="en-US" dirty="0"/>
              <a:t>        2.    Infants or small children with congenital heart disease</a:t>
            </a:r>
            <a:endParaRPr lang="en-IN" dirty="0"/>
          </a:p>
          <a:p>
            <a:pPr>
              <a:defRPr/>
            </a:pPr>
            <a:r>
              <a:rPr lang="en-US" dirty="0"/>
              <a:t>        3.    Patients with neurologic disease</a:t>
            </a:r>
            <a:endParaRPr lang="en-IN" dirty="0"/>
          </a:p>
          <a:p>
            <a:pPr>
              <a:defRPr/>
            </a:pPr>
            <a:r>
              <a:rPr lang="en-US" dirty="0"/>
              <a:t>        4.    Patients with congenital or acquired diseases resulting in altered body function that requires medical assistance for breathing, eating, urination, or bowel function</a:t>
            </a:r>
            <a:endParaRPr lang="en-IN" dirty="0"/>
          </a:p>
          <a:p>
            <a:pPr>
              <a:defRPr/>
            </a:pPr>
            <a:r>
              <a:rPr lang="en-US" dirty="0"/>
              <a:t>        5.    Patients with sensory deficits such as hearing or visual impairments</a:t>
            </a:r>
            <a:endParaRPr lang="en-IN" dirty="0"/>
          </a:p>
          <a:p>
            <a:pPr>
              <a:defRPr/>
            </a:pPr>
            <a:r>
              <a:rPr lang="en-US" dirty="0"/>
              <a:t>        6.    Geriatric patients with chronic diseases requiring visitation from a home health care service</a:t>
            </a:r>
            <a:endParaRPr lang="en-IN" dirty="0"/>
          </a:p>
        </p:txBody>
      </p:sp>
    </p:spTree>
    <p:extLst>
      <p:ext uri="{BB962C8B-B14F-4D97-AF65-F5344CB8AC3E}">
        <p14:creationId xmlns:p14="http://schemas.microsoft.com/office/powerpoint/2010/main" val="110146247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228600" indent="-228600">
              <a:spcBef>
                <a:spcPts val="600"/>
              </a:spcBef>
              <a:spcAft>
                <a:spcPts val="600"/>
              </a:spcAft>
              <a:tabLst>
                <a:tab pos="228600" algn="l"/>
              </a:tabLst>
              <a:defRPr/>
            </a:pPr>
            <a:r>
              <a:rPr lang="en-US" dirty="0">
                <a:latin typeface="Times New Roman"/>
                <a:ea typeface="Times New Roman"/>
              </a:rPr>
              <a:t>Lecture Outline</a:t>
            </a:r>
          </a:p>
          <a:p>
            <a:pPr marL="228600" indent="-228600">
              <a:spcBef>
                <a:spcPts val="600"/>
              </a:spcBef>
              <a:spcAft>
                <a:spcPts val="600"/>
              </a:spcAft>
              <a:tabLst>
                <a:tab pos="228600" algn="l"/>
              </a:tabLst>
              <a:defRPr/>
            </a:pPr>
            <a:endParaRPr lang="en-US" dirty="0">
              <a:latin typeface="Times New Roman"/>
              <a:ea typeface="Times New Roman"/>
            </a:endParaRPr>
          </a:p>
          <a:p>
            <a:pPr>
              <a:defRPr/>
            </a:pPr>
            <a:r>
              <a:rPr lang="en-US" dirty="0"/>
              <a:t>G.    External defibrillator vest</a:t>
            </a:r>
            <a:endParaRPr lang="en-IN" b="1" dirty="0"/>
          </a:p>
          <a:p>
            <a:pPr>
              <a:defRPr/>
            </a:pPr>
            <a:r>
              <a:rPr lang="en-US" dirty="0"/>
              <a:t>        1.    A vest with built-in monitoring electrodes and defibrillation pads, which is worn by the patient under his or her clothing</a:t>
            </a:r>
            <a:endParaRPr lang="en-IN" b="1" dirty="0"/>
          </a:p>
          <a:p>
            <a:pPr>
              <a:defRPr/>
            </a:pPr>
            <a:r>
              <a:rPr lang="en-US" dirty="0"/>
              <a:t>        2.    Attached to a monitor that provides alerts and voice prompts when it recognizes a dangerous rhythm and before it delivers a shock</a:t>
            </a:r>
            <a:endParaRPr lang="en-IN" b="1" dirty="0"/>
          </a:p>
          <a:p>
            <a:pPr>
              <a:defRPr/>
            </a:pPr>
            <a:r>
              <a:rPr lang="en-US" dirty="0"/>
              <a:t>        3.    If the patient is in cardiac arrest, the vest should remain in place while you perform CPR unless it interferes with compressions.</a:t>
            </a:r>
            <a:endParaRPr lang="en-IN" b="1" dirty="0"/>
          </a:p>
          <a:p>
            <a:pPr>
              <a:defRPr/>
            </a:pPr>
            <a:r>
              <a:rPr lang="en-US" dirty="0"/>
              <a:t>        4.    Any patient who is wearing a device that has already delivered a shock should be transported to the hospital for further evaluation.</a:t>
            </a:r>
            <a:endParaRPr lang="en-IN" b="1" dirty="0"/>
          </a:p>
        </p:txBody>
      </p:sp>
      <p:sp>
        <p:nvSpPr>
          <p:cNvPr id="191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1215F0F-77BE-E04E-91B5-A811E285CC72}" type="slidenum">
              <a:rPr lang="en-US" altLang="en-US" sz="1200"/>
              <a:pPr eaLnBrk="1" hangingPunct="1"/>
              <a:t>61</a:t>
            </a:fld>
            <a:endParaRPr lang="en-US" altLang="en-US" sz="1200" dirty="0"/>
          </a:p>
        </p:txBody>
      </p:sp>
    </p:spTree>
    <p:extLst>
      <p:ext uri="{BB962C8B-B14F-4D97-AF65-F5344CB8AC3E}">
        <p14:creationId xmlns:p14="http://schemas.microsoft.com/office/powerpoint/2010/main" val="199337750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latin typeface="Times New Roman" pitchFamily="1" charset="0"/>
                <a:ea typeface="+mn-ea"/>
              </a:rPr>
              <a:t>Lecture Outline</a:t>
            </a:r>
          </a:p>
          <a:p>
            <a:pPr>
              <a:defRPr/>
            </a:pPr>
            <a:endParaRPr lang="en-US" altLang="en-US" dirty="0">
              <a:latin typeface="Times New Roman" pitchFamily="1" charset="0"/>
              <a:ea typeface="+mn-ea"/>
            </a:endParaRPr>
          </a:p>
          <a:p>
            <a:pPr>
              <a:defRPr/>
            </a:pPr>
            <a:r>
              <a:rPr lang="en-US" dirty="0"/>
              <a:t>H.    Central venous catheter</a:t>
            </a:r>
            <a:endParaRPr lang="en-IN" b="1" dirty="0"/>
          </a:p>
          <a:p>
            <a:pPr>
              <a:defRPr/>
            </a:pPr>
            <a:r>
              <a:rPr lang="en-US" b="1" dirty="0"/>
              <a:t>        </a:t>
            </a:r>
            <a:r>
              <a:rPr lang="en-US" dirty="0"/>
              <a:t>1.    A catheter that has its tip placed in the vena cava to provide venous access</a:t>
            </a:r>
            <a:endParaRPr lang="en-IN" dirty="0"/>
          </a:p>
          <a:p>
            <a:pPr>
              <a:defRPr/>
            </a:pPr>
            <a:r>
              <a:rPr lang="en-US" dirty="0"/>
              <a:t>        2.    Used for many types of home care patients receiving:</a:t>
            </a:r>
            <a:endParaRPr lang="en-IN" dirty="0"/>
          </a:p>
          <a:p>
            <a:pPr>
              <a:defRPr/>
            </a:pPr>
            <a:r>
              <a:rPr lang="en-US" dirty="0"/>
              <a:t>               a.    Chemotherapy</a:t>
            </a:r>
            <a:endParaRPr lang="en-IN" dirty="0"/>
          </a:p>
          <a:p>
            <a:pPr>
              <a:defRPr/>
            </a:pPr>
            <a:r>
              <a:rPr lang="en-US" dirty="0"/>
              <a:t>               b.    Long-term antibiotic drug therapy or pain management</a:t>
            </a:r>
            <a:endParaRPr lang="en-IN" dirty="0"/>
          </a:p>
          <a:p>
            <a:pPr>
              <a:defRPr/>
            </a:pPr>
            <a:r>
              <a:rPr lang="en-US" dirty="0"/>
              <a:t>               c.    Total parenteral nutrition (TPN)</a:t>
            </a:r>
            <a:endParaRPr lang="en-IN" dirty="0"/>
          </a:p>
          <a:p>
            <a:pPr>
              <a:defRPr/>
            </a:pPr>
            <a:r>
              <a:rPr lang="en-US" dirty="0"/>
              <a:t>               d.    Hemodialysis</a:t>
            </a:r>
            <a:endParaRPr lang="en-IN" dirty="0"/>
          </a:p>
          <a:p>
            <a:pPr>
              <a:defRPr/>
            </a:pPr>
            <a:r>
              <a:rPr lang="en-US" dirty="0"/>
              <a:t>         3.   </a:t>
            </a:r>
            <a:r>
              <a:rPr lang="en-US" sz="1200" kern="1200" dirty="0">
                <a:solidFill>
                  <a:schemeClr val="tx1"/>
                </a:solidFill>
                <a:effectLst/>
                <a:latin typeface="Times New Roman" pitchFamily="18" charset="0"/>
                <a:ea typeface="MS PGothic" pitchFamily="34" charset="-128"/>
                <a:cs typeface="+mn-cs"/>
              </a:rPr>
              <a:t>Often located in the chest, upper arm, or subclavicular area</a:t>
            </a:r>
            <a:endParaRPr lang="en-IN" dirty="0"/>
          </a:p>
        </p:txBody>
      </p:sp>
    </p:spTree>
    <p:extLst>
      <p:ext uri="{BB962C8B-B14F-4D97-AF65-F5344CB8AC3E}">
        <p14:creationId xmlns:p14="http://schemas.microsoft.com/office/powerpoint/2010/main" val="19508837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figure on this slide shows a central venous catheter.</a:t>
            </a:r>
          </a:p>
        </p:txBody>
      </p:sp>
    </p:spTree>
    <p:extLst>
      <p:ext uri="{BB962C8B-B14F-4D97-AF65-F5344CB8AC3E}">
        <p14:creationId xmlns:p14="http://schemas.microsoft.com/office/powerpoint/2010/main" val="72296469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latin typeface="Times New Roman" pitchFamily="1" charset="0"/>
                <a:ea typeface="+mn-ea"/>
              </a:rPr>
              <a:t>Lecture Outline</a:t>
            </a:r>
          </a:p>
          <a:p>
            <a:pPr>
              <a:defRPr/>
            </a:pPr>
            <a:endParaRPr lang="en-US" altLang="en-US" dirty="0">
              <a:latin typeface="Times New Roman" pitchFamily="1" charset="0"/>
              <a:ea typeface="+mn-ea"/>
            </a:endParaRPr>
          </a:p>
          <a:p>
            <a:pPr>
              <a:defRPr/>
            </a:pPr>
            <a:r>
              <a:rPr lang="en-US" dirty="0"/>
              <a:t>4.    Common problems</a:t>
            </a:r>
            <a:endParaRPr lang="en-IN" dirty="0"/>
          </a:p>
          <a:p>
            <a:pPr>
              <a:defRPr/>
            </a:pPr>
            <a:r>
              <a:rPr lang="en-US" dirty="0"/>
              <a:t>       a.    Broken lines</a:t>
            </a:r>
            <a:endParaRPr lang="en-IN" dirty="0"/>
          </a:p>
          <a:p>
            <a:pPr>
              <a:defRPr/>
            </a:pPr>
            <a:r>
              <a:rPr lang="en-US" dirty="0"/>
              <a:t>       b.    Infections around the lines</a:t>
            </a:r>
            <a:endParaRPr lang="en-IN" dirty="0"/>
          </a:p>
          <a:p>
            <a:pPr>
              <a:defRPr/>
            </a:pPr>
            <a:r>
              <a:rPr lang="en-US" dirty="0"/>
              <a:t>       c.    Clotted lines</a:t>
            </a:r>
            <a:endParaRPr lang="en-IN" dirty="0"/>
          </a:p>
          <a:p>
            <a:pPr>
              <a:defRPr/>
            </a:pPr>
            <a:r>
              <a:rPr lang="en-US" dirty="0"/>
              <a:t>       d.    Bleeding around the line or from the tubing attached to the line</a:t>
            </a:r>
            <a:endParaRPr lang="en-IN" dirty="0"/>
          </a:p>
        </p:txBody>
      </p:sp>
    </p:spTree>
    <p:extLst>
      <p:ext uri="{BB962C8B-B14F-4D97-AF65-F5344CB8AC3E}">
        <p14:creationId xmlns:p14="http://schemas.microsoft.com/office/powerpoint/2010/main" val="40517094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latin typeface="Times New Roman" pitchFamily="1" charset="0"/>
                <a:ea typeface="+mn-ea"/>
              </a:rPr>
              <a:t>Lecture Outline</a:t>
            </a:r>
          </a:p>
          <a:p>
            <a:pPr>
              <a:defRPr/>
            </a:pPr>
            <a:endParaRPr lang="en-US" altLang="en-US" dirty="0">
              <a:latin typeface="Times New Roman" pitchFamily="1" charset="0"/>
              <a:ea typeface="+mn-ea"/>
            </a:endParaRPr>
          </a:p>
          <a:p>
            <a:pPr>
              <a:defRPr/>
            </a:pPr>
            <a:r>
              <a:rPr lang="en-US" dirty="0"/>
              <a:t>I.    Gastrostomy tubes</a:t>
            </a:r>
            <a:endParaRPr lang="en-IN" b="1" dirty="0"/>
          </a:p>
          <a:p>
            <a:pPr>
              <a:defRPr/>
            </a:pPr>
            <a:r>
              <a:rPr lang="en-US" b="1" dirty="0"/>
              <a:t>      </a:t>
            </a:r>
            <a:r>
              <a:rPr lang="en-US" dirty="0"/>
              <a:t>1.    Sometimes referred to as gastric tubes or G-tubes</a:t>
            </a:r>
            <a:endParaRPr lang="en-IN" dirty="0"/>
          </a:p>
          <a:p>
            <a:pPr>
              <a:defRPr/>
            </a:pPr>
            <a:r>
              <a:rPr lang="en-US" dirty="0"/>
              <a:t>      2.    Placed into the stomach for patients who cannot ingest fluids, food, or medication by mouth</a:t>
            </a:r>
            <a:endParaRPr lang="en-IN" dirty="0"/>
          </a:p>
          <a:p>
            <a:pPr>
              <a:defRPr/>
            </a:pPr>
            <a:r>
              <a:rPr lang="en-US" dirty="0"/>
              <a:t>             a.    May be inserted through the nose or mouth into the stomach (using a nasogastric or orogastric tube)</a:t>
            </a:r>
            <a:endParaRPr lang="en-IN" dirty="0"/>
          </a:p>
          <a:p>
            <a:pPr>
              <a:defRPr/>
            </a:pPr>
            <a:r>
              <a:rPr lang="en-US" dirty="0"/>
              <a:t>             b.    May be placed surgically directly into the stomach through the abdominal wall</a:t>
            </a:r>
            <a:endParaRPr lang="en-IN" dirty="0"/>
          </a:p>
        </p:txBody>
      </p:sp>
    </p:spTree>
    <p:extLst>
      <p:ext uri="{BB962C8B-B14F-4D97-AF65-F5344CB8AC3E}">
        <p14:creationId xmlns:p14="http://schemas.microsoft.com/office/powerpoint/2010/main" val="374447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figure on this slide shows a gastrostomy tube in a child. </a:t>
            </a:r>
          </a:p>
        </p:txBody>
      </p:sp>
    </p:spTree>
    <p:extLst>
      <p:ext uri="{BB962C8B-B14F-4D97-AF65-F5344CB8AC3E}">
        <p14:creationId xmlns:p14="http://schemas.microsoft.com/office/powerpoint/2010/main" val="1217929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3.    May become dislodged during the patient’s normal daily activity</a:t>
            </a:r>
            <a:endParaRPr lang="en-IN" altLang="en-US" dirty="0">
              <a:latin typeface="Times New Roman" charset="0"/>
              <a:ea typeface="MS PGothic" charset="-128"/>
            </a:endParaRPr>
          </a:p>
          <a:p>
            <a:r>
              <a:rPr lang="en-US" altLang="en-US" dirty="0">
                <a:latin typeface="Times New Roman" charset="0"/>
                <a:ea typeface="MS PGothic" charset="-128"/>
              </a:rPr>
              <a:t>       a.    Immediately stop the flow of any fluids.</a:t>
            </a:r>
            <a:endParaRPr lang="en-IN" altLang="en-US" dirty="0">
              <a:latin typeface="Times New Roman" charset="0"/>
              <a:ea typeface="MS PGothic" charset="-128"/>
            </a:endParaRPr>
          </a:p>
          <a:p>
            <a:r>
              <a:rPr lang="en-US" altLang="en-US" dirty="0">
                <a:latin typeface="Times New Roman" charset="0"/>
                <a:ea typeface="MS PGothic" charset="-128"/>
              </a:rPr>
              <a:t>       b.    Assess for signs or symptoms of bleeding into the stomach.</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i.    Vague abdominal discomfort</a:t>
            </a:r>
            <a:endParaRPr lang="en-IN" altLang="en-US" dirty="0">
              <a:latin typeface="Times New Roman" charset="0"/>
              <a:ea typeface="MS PGothic" charset="-128"/>
            </a:endParaRPr>
          </a:p>
          <a:p>
            <a:r>
              <a:rPr lang="en-US" altLang="en-US" dirty="0">
                <a:latin typeface="Times New Roman" charset="0"/>
                <a:ea typeface="MS PGothic" charset="-128"/>
              </a:rPr>
              <a:t>              ii.   Nausea</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 iii.  Vomiting (especially “coffee ground” emesis)</a:t>
            </a:r>
            <a:endParaRPr lang="en-IN" altLang="en-US" dirty="0">
              <a:latin typeface="Times New Roman" charset="0"/>
              <a:ea typeface="MS PGothic" charset="-128"/>
            </a:endParaRPr>
          </a:p>
          <a:p>
            <a:r>
              <a:rPr lang="en-US" altLang="en-US" dirty="0">
                <a:latin typeface="Times New Roman" charset="0"/>
                <a:ea typeface="MS PGothic" charset="-128"/>
              </a:rPr>
              <a:t>              iv.  Blood in emesis</a:t>
            </a:r>
            <a:endParaRPr lang="en-IN" altLang="en-US" dirty="0">
              <a:latin typeface="Times New Roman" charset="0"/>
              <a:ea typeface="MS PGothic" charset="-128"/>
            </a:endParaRPr>
          </a:p>
        </p:txBody>
      </p:sp>
    </p:spTree>
    <p:extLst>
      <p:ext uri="{BB962C8B-B14F-4D97-AF65-F5344CB8AC3E}">
        <p14:creationId xmlns:p14="http://schemas.microsoft.com/office/powerpoint/2010/main" val="42175807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4.   Patients may be at increased risk of aspiration.</a:t>
            </a:r>
            <a:endParaRPr lang="en-IN" altLang="en-US" dirty="0">
              <a:latin typeface="Times New Roman" charset="0"/>
              <a:ea typeface="MS PGothic" charset="-128"/>
            </a:endParaRPr>
          </a:p>
          <a:p>
            <a:r>
              <a:rPr lang="en-US" altLang="en-US" dirty="0">
                <a:latin typeface="Times New Roman" charset="0"/>
                <a:ea typeface="MS PGothic" charset="-128"/>
              </a:rPr>
              <a:t>      a.    Always have suction readily available.</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Patients with difficulty breathing should be transported while sitting or lying on their right side with the head elevated 30°.</a:t>
            </a:r>
            <a:endParaRPr lang="en-IN" altLang="en-US" dirty="0">
              <a:latin typeface="Times New Roman" charset="0"/>
              <a:ea typeface="MS PGothic" charset="-128"/>
            </a:endParaRPr>
          </a:p>
          <a:p>
            <a:pPr marL="228600" indent="-228600">
              <a:buAutoNum type="arabicPeriod" startAt="5"/>
            </a:pPr>
            <a:r>
              <a:rPr lang="en-US" altLang="en-US" dirty="0">
                <a:latin typeface="Times New Roman" charset="0"/>
                <a:ea typeface="MS PGothic" charset="-128"/>
              </a:rPr>
              <a:t> Diabetic patients who receive insulin and gastric tube feedings may become hypoglycemic quickly.</a:t>
            </a:r>
            <a:endParaRPr lang="en-IN" altLang="en-US" dirty="0">
              <a:latin typeface="Times New Roman" charset="0"/>
              <a:ea typeface="MS PGothic" charset="-128"/>
            </a:endParaRPr>
          </a:p>
          <a:p>
            <a:pPr marL="0" indent="0">
              <a:buNone/>
            </a:pPr>
            <a:r>
              <a:rPr lang="en-US" altLang="en-US" dirty="0">
                <a:latin typeface="Times New Roman" charset="0"/>
                <a:ea typeface="MS PGothic" charset="-128"/>
              </a:rPr>
              <a:t>6.   Unless the tube is dysfunctional, dislodged, or partially dislodged, continue the tube feeding and transport the pump with you.</a:t>
            </a:r>
            <a:endParaRPr lang="en-IN" altLang="en-US" dirty="0">
              <a:latin typeface="Times New Roman" charset="0"/>
              <a:ea typeface="MS PGothic" charset="-128"/>
            </a:endParaRPr>
          </a:p>
        </p:txBody>
      </p:sp>
    </p:spTree>
    <p:extLst>
      <p:ext uri="{BB962C8B-B14F-4D97-AF65-F5344CB8AC3E}">
        <p14:creationId xmlns:p14="http://schemas.microsoft.com/office/powerpoint/2010/main" val="179196503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latin typeface="Times New Roman" pitchFamily="1" charset="0"/>
                <a:ea typeface="+mn-ea"/>
              </a:rPr>
              <a:t>Lecture Outline</a:t>
            </a:r>
          </a:p>
          <a:p>
            <a:pPr>
              <a:defRPr/>
            </a:pPr>
            <a:endParaRPr lang="en-US" altLang="en-US" dirty="0">
              <a:latin typeface="Times New Roman" pitchFamily="1" charset="0"/>
              <a:ea typeface="+mn-ea"/>
            </a:endParaRPr>
          </a:p>
          <a:p>
            <a:pPr marL="228600" indent="-228600">
              <a:buAutoNum type="alphaUcPeriod" startAt="10"/>
              <a:defRPr/>
            </a:pPr>
            <a:r>
              <a:rPr lang="en-US" dirty="0"/>
              <a:t>Shunts</a:t>
            </a:r>
            <a:endParaRPr lang="en-IN" b="1" dirty="0"/>
          </a:p>
          <a:p>
            <a:pPr marL="0" indent="0">
              <a:buNone/>
              <a:defRPr/>
            </a:pPr>
            <a:r>
              <a:rPr lang="en-IN" b="1" dirty="0"/>
              <a:t>      </a:t>
            </a:r>
            <a:r>
              <a:rPr lang="en-US" dirty="0"/>
              <a:t>1.    For patients with chronic neurologic conditions</a:t>
            </a:r>
            <a:endParaRPr lang="en-IN" dirty="0"/>
          </a:p>
          <a:p>
            <a:pPr>
              <a:defRPr/>
            </a:pPr>
            <a:r>
              <a:rPr lang="en-US" dirty="0"/>
              <a:t>      2.    Tubes that drain excess cerebrospinal fluid from the ventricles of the brain to keep pressure from building up.</a:t>
            </a:r>
            <a:endParaRPr lang="en-IN" dirty="0"/>
          </a:p>
          <a:p>
            <a:pPr>
              <a:defRPr/>
            </a:pPr>
            <a:r>
              <a:rPr lang="en-US" dirty="0"/>
              <a:t>      3.    During assessment, you will likely feel a device beneath the skin on the side of the head, behind the ear.</a:t>
            </a:r>
            <a:endParaRPr lang="en-IN" dirty="0"/>
          </a:p>
          <a:p>
            <a:pPr>
              <a:defRPr/>
            </a:pPr>
            <a:r>
              <a:rPr lang="en-US" dirty="0"/>
              <a:t>             a.    Fluid reservoir</a:t>
            </a:r>
            <a:endParaRPr lang="en-IN" dirty="0"/>
          </a:p>
          <a:p>
            <a:pPr>
              <a:defRPr/>
            </a:pPr>
            <a:r>
              <a:rPr lang="en-US" dirty="0"/>
              <a:t>             b.    Should alert you to the possibility that the patient has an underlying shunt</a:t>
            </a:r>
            <a:endParaRPr lang="en-IN" dirty="0"/>
          </a:p>
        </p:txBody>
      </p:sp>
    </p:spTree>
    <p:extLst>
      <p:ext uri="{BB962C8B-B14F-4D97-AF65-F5344CB8AC3E}">
        <p14:creationId xmlns:p14="http://schemas.microsoft.com/office/powerpoint/2010/main" val="124574494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pPr>
              <a:spcBef>
                <a:spcPct val="0"/>
              </a:spcBef>
              <a:spcAft>
                <a:spcPts val="300"/>
              </a:spcAft>
            </a:pPr>
            <a:endParaRPr lang="en-US" altLang="en-US" sz="1400" dirty="0">
              <a:latin typeface="Times New Roman" charset="0"/>
              <a:ea typeface="MS PGothic" charset="-128"/>
            </a:endParaRPr>
          </a:p>
          <a:p>
            <a:r>
              <a:rPr lang="en-US" altLang="en-US" dirty="0">
                <a:latin typeface="Times New Roman" charset="0"/>
                <a:ea typeface="MS PGothic" charset="-128"/>
              </a:rPr>
              <a:t>4.    Types</a:t>
            </a:r>
            <a:endParaRPr lang="en-IN" altLang="en-US" dirty="0">
              <a:latin typeface="Times New Roman" charset="0"/>
              <a:ea typeface="MS PGothic" charset="-128"/>
            </a:endParaRPr>
          </a:p>
          <a:p>
            <a:r>
              <a:rPr lang="en-US" altLang="en-US" dirty="0">
                <a:latin typeface="Times New Roman" charset="0"/>
                <a:ea typeface="MS PGothic" charset="-128"/>
              </a:rPr>
              <a:t>       a.    Ventricular peritoneum shunt—drains excess fluid from the ventricles of the brain into the peritoneum of the abdomen</a:t>
            </a:r>
            <a:endParaRPr lang="en-IN" altLang="en-US" dirty="0">
              <a:latin typeface="Times New Roman" charset="0"/>
              <a:ea typeface="MS PGothic" charset="-128"/>
            </a:endParaRPr>
          </a:p>
          <a:p>
            <a:r>
              <a:rPr lang="en-US" altLang="en-US" dirty="0">
                <a:latin typeface="Times New Roman" charset="0"/>
                <a:ea typeface="MS PGothic" charset="-128"/>
              </a:rPr>
              <a:t>       b.    Ventricular atrium shunt—drains excess fluid from the ventricles of the brain into the right atrium of the heart</a:t>
            </a:r>
            <a:endParaRPr lang="en-IN" altLang="en-US" dirty="0">
              <a:latin typeface="Times New Roman" charset="0"/>
              <a:ea typeface="MS PGothic" charset="-128"/>
            </a:endParaRPr>
          </a:p>
          <a:p>
            <a:r>
              <a:rPr lang="en-US" altLang="en-US" dirty="0">
                <a:latin typeface="Times New Roman" charset="0"/>
                <a:ea typeface="MS PGothic" charset="-128"/>
              </a:rPr>
              <a:t>5.    Blocked or infected shunt</a:t>
            </a:r>
            <a:endParaRPr lang="en-IN" altLang="en-US" dirty="0">
              <a:latin typeface="Times New Roman" charset="0"/>
              <a:ea typeface="MS PGothic" charset="-128"/>
            </a:endParaRPr>
          </a:p>
          <a:p>
            <a:r>
              <a:rPr lang="en-US" altLang="en-US" dirty="0">
                <a:latin typeface="Times New Roman" charset="0"/>
                <a:ea typeface="MS PGothic" charset="-128"/>
              </a:rPr>
              <a:t>       a.    Changes in mental status and respiratory arrest may occur.</a:t>
            </a:r>
            <a:endParaRPr lang="en-IN" altLang="en-US" dirty="0">
              <a:latin typeface="Times New Roman" charset="0"/>
              <a:ea typeface="MS PGothic" charset="-128"/>
            </a:endParaRPr>
          </a:p>
          <a:p>
            <a:r>
              <a:rPr lang="en-US" altLang="en-US" dirty="0">
                <a:latin typeface="Times New Roman" charset="0"/>
                <a:ea typeface="MS PGothic" charset="-128"/>
              </a:rPr>
              <a:t>       b.    Infections may occur within the first 2 months after insertion.</a:t>
            </a:r>
            <a:endParaRPr lang="en-IN" altLang="en-US" dirty="0">
              <a:latin typeface="Times New Roman" charset="0"/>
              <a:ea typeface="MS PGothic" charset="-128"/>
            </a:endParaRPr>
          </a:p>
        </p:txBody>
      </p:sp>
    </p:spTree>
    <p:extLst>
      <p:ext uri="{BB962C8B-B14F-4D97-AF65-F5344CB8AC3E}">
        <p14:creationId xmlns:p14="http://schemas.microsoft.com/office/powerpoint/2010/main" val="141721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B.   Some people living at home depend upon:</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Mechanical ventilation</a:t>
            </a:r>
            <a:endParaRPr lang="en-IN" altLang="en-US" dirty="0">
              <a:latin typeface="Times New Roman" charset="0"/>
              <a:ea typeface="MS PGothic" charset="-128"/>
            </a:endParaRPr>
          </a:p>
          <a:p>
            <a:r>
              <a:rPr lang="en-US" altLang="en-US" dirty="0">
                <a:latin typeface="Times New Roman" charset="0"/>
                <a:ea typeface="MS PGothic" charset="-128"/>
              </a:rPr>
              <a:t>       2.    Intravenous pumps</a:t>
            </a:r>
            <a:endParaRPr lang="en-IN" altLang="en-US" dirty="0">
              <a:latin typeface="Times New Roman" charset="0"/>
              <a:ea typeface="MS PGothic" charset="-128"/>
            </a:endParaRPr>
          </a:p>
          <a:p>
            <a:r>
              <a:rPr lang="en-US" altLang="en-US" dirty="0">
                <a:latin typeface="Times New Roman" charset="0"/>
                <a:ea typeface="MS PGothic" charset="-128"/>
              </a:rPr>
              <a:t>       3.    Other devices</a:t>
            </a:r>
            <a:endParaRPr lang="en-IN" altLang="en-US" dirty="0">
              <a:latin typeface="Times New Roman" charset="0"/>
              <a:ea typeface="MS PGothic" charset="-128"/>
            </a:endParaRPr>
          </a:p>
          <a:p>
            <a:r>
              <a:rPr lang="en-US" altLang="en-US" dirty="0">
                <a:latin typeface="Times New Roman" charset="0"/>
                <a:ea typeface="MS PGothic" charset="-128"/>
              </a:rPr>
              <a:t>C.   Do not allow yourself to be distracted by the noise and mechanics of the medical equipment—your focus needs to remain on the patient.</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Focus on the XABCs.</a:t>
            </a:r>
            <a:endParaRPr lang="en-IN" altLang="en-US" dirty="0">
              <a:latin typeface="Times New Roman" charset="0"/>
              <a:ea typeface="MS PGothic" charset="-128"/>
            </a:endParaRPr>
          </a:p>
          <a:p>
            <a:r>
              <a:rPr lang="en-US" altLang="en-US" dirty="0">
                <a:latin typeface="Times New Roman" charset="0"/>
                <a:ea typeface="MS PGothic" charset="-128"/>
              </a:rPr>
              <a:t>       2.    If the emergency is the result of mechanical failure, use equipment on the ambulance or the family’s “go bag.”</a:t>
            </a:r>
            <a:endParaRPr lang="en-IN" altLang="en-US" dirty="0">
              <a:latin typeface="Times New Roman" charset="0"/>
              <a:ea typeface="MS PGothic" charset="-128"/>
            </a:endParaRPr>
          </a:p>
        </p:txBody>
      </p:sp>
    </p:spTree>
    <p:extLst>
      <p:ext uri="{BB962C8B-B14F-4D97-AF65-F5344CB8AC3E}">
        <p14:creationId xmlns:p14="http://schemas.microsoft.com/office/powerpoint/2010/main" val="97076337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latin typeface="Times New Roman" pitchFamily="1" charset="0"/>
                <a:ea typeface="+mn-ea"/>
              </a:rPr>
              <a:t>Lecture Outline</a:t>
            </a:r>
          </a:p>
          <a:p>
            <a:pPr>
              <a:defRPr/>
            </a:pPr>
            <a:endParaRPr lang="en-US" altLang="en-US" dirty="0">
              <a:latin typeface="Times New Roman" pitchFamily="1" charset="0"/>
              <a:ea typeface="+mn-ea"/>
            </a:endParaRPr>
          </a:p>
          <a:p>
            <a:pPr>
              <a:defRPr/>
            </a:pPr>
            <a:r>
              <a:rPr lang="en-US" dirty="0"/>
              <a:t>6.    Signs of distress</a:t>
            </a:r>
            <a:endParaRPr lang="en-IN" dirty="0"/>
          </a:p>
          <a:p>
            <a:pPr>
              <a:defRPr/>
            </a:pPr>
            <a:r>
              <a:rPr lang="en-US" dirty="0"/>
              <a:t>       a.    High-pitched cry or bulging fontanelles (in infants)</a:t>
            </a:r>
            <a:endParaRPr lang="en-IN" dirty="0"/>
          </a:p>
          <a:p>
            <a:pPr>
              <a:defRPr/>
            </a:pPr>
            <a:r>
              <a:rPr lang="en-US" dirty="0"/>
              <a:t>       b.    Headache</a:t>
            </a:r>
            <a:endParaRPr lang="en-IN" dirty="0"/>
          </a:p>
          <a:p>
            <a:pPr>
              <a:defRPr/>
            </a:pPr>
            <a:r>
              <a:rPr lang="en-US" dirty="0"/>
              <a:t>       c.    Projectile vomiting</a:t>
            </a:r>
            <a:endParaRPr lang="en-IN" dirty="0"/>
          </a:p>
          <a:p>
            <a:pPr>
              <a:defRPr/>
            </a:pPr>
            <a:r>
              <a:rPr lang="en-US" dirty="0"/>
              <a:t>       d.    Altered mental status</a:t>
            </a:r>
            <a:endParaRPr lang="en-IN" dirty="0"/>
          </a:p>
          <a:p>
            <a:pPr>
              <a:defRPr/>
            </a:pPr>
            <a:r>
              <a:rPr lang="en-US" dirty="0"/>
              <a:t>       e.    Irritability</a:t>
            </a:r>
            <a:endParaRPr lang="en-IN" dirty="0"/>
          </a:p>
          <a:p>
            <a:pPr>
              <a:defRPr/>
            </a:pPr>
            <a:r>
              <a:rPr lang="en-US" dirty="0"/>
              <a:t>       f.     Fever</a:t>
            </a:r>
            <a:endParaRPr lang="en-IN" dirty="0"/>
          </a:p>
          <a:p>
            <a:pPr>
              <a:defRPr/>
            </a:pPr>
            <a:r>
              <a:rPr lang="en-US" dirty="0"/>
              <a:t>       g.    Nausea</a:t>
            </a:r>
            <a:endParaRPr lang="en-IN" dirty="0"/>
          </a:p>
        </p:txBody>
      </p:sp>
    </p:spTree>
    <p:extLst>
      <p:ext uri="{BB962C8B-B14F-4D97-AF65-F5344CB8AC3E}">
        <p14:creationId xmlns:p14="http://schemas.microsoft.com/office/powerpoint/2010/main" val="140838480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latin typeface="Times New Roman" pitchFamily="1" charset="0"/>
                <a:ea typeface="+mn-ea"/>
              </a:rPr>
              <a:t>Lecture Outline</a:t>
            </a:r>
          </a:p>
          <a:p>
            <a:pPr>
              <a:defRPr/>
            </a:pPr>
            <a:endParaRPr lang="en-US" altLang="en-US" dirty="0">
              <a:latin typeface="Times New Roman" pitchFamily="1" charset="0"/>
              <a:ea typeface="+mn-ea"/>
            </a:endParaRPr>
          </a:p>
          <a:p>
            <a:pPr>
              <a:defRPr/>
            </a:pPr>
            <a:r>
              <a:rPr lang="en-US" dirty="0"/>
              <a:t>h.    Difficulty with coordination (walking)</a:t>
            </a:r>
            <a:endParaRPr lang="en-IN" dirty="0"/>
          </a:p>
          <a:p>
            <a:pPr>
              <a:defRPr/>
            </a:pPr>
            <a:r>
              <a:rPr lang="en-US" dirty="0"/>
              <a:t>i.     Blurred vision</a:t>
            </a:r>
            <a:endParaRPr lang="en-IN" dirty="0"/>
          </a:p>
          <a:p>
            <a:pPr>
              <a:defRPr/>
            </a:pPr>
            <a:r>
              <a:rPr lang="en-US" dirty="0"/>
              <a:t>j.     Seizures</a:t>
            </a:r>
            <a:endParaRPr lang="en-IN" dirty="0"/>
          </a:p>
          <a:p>
            <a:pPr>
              <a:defRPr/>
            </a:pPr>
            <a:r>
              <a:rPr lang="en-US" dirty="0"/>
              <a:t>k.    Redness along the shunt track</a:t>
            </a:r>
            <a:endParaRPr lang="en-IN" dirty="0"/>
          </a:p>
          <a:p>
            <a:pPr>
              <a:defRPr/>
            </a:pPr>
            <a:r>
              <a:rPr lang="en-US" dirty="0"/>
              <a:t>l.     Bradycardia</a:t>
            </a:r>
            <a:r>
              <a:rPr lang="en-IN" dirty="0"/>
              <a:t> and </a:t>
            </a:r>
            <a:r>
              <a:rPr lang="en-US" dirty="0"/>
              <a:t>heart dysrhythmias</a:t>
            </a:r>
            <a:endParaRPr lang="en-IN" dirty="0"/>
          </a:p>
        </p:txBody>
      </p:sp>
    </p:spTree>
    <p:extLst>
      <p:ext uri="{BB962C8B-B14F-4D97-AF65-F5344CB8AC3E}">
        <p14:creationId xmlns:p14="http://schemas.microsoft.com/office/powerpoint/2010/main" val="115869401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latin typeface="Times New Roman" pitchFamily="1" charset="0"/>
                <a:ea typeface="+mn-ea"/>
              </a:rPr>
              <a:t>Lecture Outline</a:t>
            </a:r>
          </a:p>
          <a:p>
            <a:pPr>
              <a:defRPr/>
            </a:pPr>
            <a:endParaRPr lang="en-US" altLang="en-US" dirty="0">
              <a:latin typeface="Times New Roman" pitchFamily="1" charset="0"/>
              <a:ea typeface="+mn-ea"/>
            </a:endParaRPr>
          </a:p>
          <a:p>
            <a:pPr>
              <a:defRPr/>
            </a:pPr>
            <a:r>
              <a:rPr lang="en-US" dirty="0"/>
              <a:t>K.    Vagus nerve stimulators</a:t>
            </a:r>
            <a:endParaRPr lang="en-IN" b="1" dirty="0"/>
          </a:p>
          <a:p>
            <a:pPr>
              <a:defRPr/>
            </a:pPr>
            <a:r>
              <a:rPr lang="en-US" b="1" dirty="0"/>
              <a:t>       </a:t>
            </a:r>
            <a:r>
              <a:rPr lang="en-US" dirty="0"/>
              <a:t>1.    Treatment used for seizures that are not controlled with medication</a:t>
            </a:r>
            <a:endParaRPr lang="en-IN" dirty="0"/>
          </a:p>
          <a:p>
            <a:pPr>
              <a:defRPr/>
            </a:pPr>
            <a:r>
              <a:rPr lang="en-US" dirty="0"/>
              <a:t>       2.    Stimulate the vagus nerve at predetermined intervals to prevent seizure activity</a:t>
            </a:r>
            <a:endParaRPr lang="en-IN" dirty="0"/>
          </a:p>
        </p:txBody>
      </p:sp>
    </p:spTree>
    <p:extLst>
      <p:ext uri="{BB962C8B-B14F-4D97-AF65-F5344CB8AC3E}">
        <p14:creationId xmlns:p14="http://schemas.microsoft.com/office/powerpoint/2010/main" val="78859910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n-cs"/>
              </a:rPr>
              <a:t>3.   Used in conjunction with medication to reduce the frequency of seizures</a:t>
            </a:r>
          </a:p>
          <a:p>
            <a:r>
              <a:rPr lang="en-US" sz="1200" kern="1200" dirty="0">
                <a:solidFill>
                  <a:schemeClr val="tx1"/>
                </a:solidFill>
                <a:effectLst/>
                <a:latin typeface="Times New Roman" pitchFamily="18" charset="0"/>
                <a:ea typeface="MS PGothic" pitchFamily="34" charset="-128"/>
                <a:cs typeface="+mn-cs"/>
              </a:rPr>
              <a:t>4.   Located under the patient’s skin and is about the size of a silver dollar</a:t>
            </a:r>
          </a:p>
        </p:txBody>
      </p:sp>
    </p:spTree>
    <p:extLst>
      <p:ext uri="{BB962C8B-B14F-4D97-AF65-F5344CB8AC3E}">
        <p14:creationId xmlns:p14="http://schemas.microsoft.com/office/powerpoint/2010/main" val="186363932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latin typeface="Times New Roman" pitchFamily="1" charset="0"/>
                <a:ea typeface="+mn-ea"/>
              </a:rPr>
              <a:t>Lecture Outline</a:t>
            </a:r>
          </a:p>
          <a:p>
            <a:pPr>
              <a:defRPr/>
            </a:pPr>
            <a:endParaRPr lang="en-US" altLang="en-US" dirty="0">
              <a:latin typeface="Times New Roman" pitchFamily="1" charset="0"/>
              <a:ea typeface="+mn-ea"/>
            </a:endParaRPr>
          </a:p>
          <a:p>
            <a:pPr>
              <a:defRPr/>
            </a:pPr>
            <a:r>
              <a:rPr lang="en-US" dirty="0"/>
              <a:t>L.    Colostomies, ileostomies, and </a:t>
            </a:r>
            <a:r>
              <a:rPr lang="en-US" dirty="0" err="1"/>
              <a:t>urostomies</a:t>
            </a:r>
            <a:endParaRPr lang="en-IN" b="1" dirty="0"/>
          </a:p>
          <a:p>
            <a:pPr>
              <a:defRPr/>
            </a:pPr>
            <a:r>
              <a:rPr lang="en-US" b="1" dirty="0"/>
              <a:t>       </a:t>
            </a:r>
            <a:r>
              <a:rPr lang="en-US" dirty="0"/>
              <a:t>1.    Colostomy or ileostomy is a surgical procedure that creates an opening between the small or large intestine and the surface of the body.</a:t>
            </a:r>
            <a:endParaRPr lang="en-IN" dirty="0"/>
          </a:p>
          <a:p>
            <a:pPr>
              <a:defRPr/>
            </a:pPr>
            <a:r>
              <a:rPr lang="en-US" dirty="0"/>
              <a:t>              a.    Allows for elimination of waste products into a clear, external bag or pouch, which is emptied or changed frequently</a:t>
            </a:r>
            <a:endParaRPr lang="en-IN" dirty="0"/>
          </a:p>
        </p:txBody>
      </p:sp>
    </p:spTree>
    <p:extLst>
      <p:ext uri="{BB962C8B-B14F-4D97-AF65-F5344CB8AC3E}">
        <p14:creationId xmlns:p14="http://schemas.microsoft.com/office/powerpoint/2010/main" val="113716058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latin typeface="Times New Roman" pitchFamily="1" charset="0"/>
                <a:ea typeface="+mn-ea"/>
              </a:rPr>
              <a:t>Lecture Outline</a:t>
            </a:r>
          </a:p>
          <a:p>
            <a:pPr>
              <a:defRPr/>
            </a:pPr>
            <a:endParaRPr lang="en-US" altLang="en-US" dirty="0">
              <a:latin typeface="Times New Roman" pitchFamily="1" charset="0"/>
              <a:ea typeface="+mn-ea"/>
            </a:endParaRPr>
          </a:p>
          <a:p>
            <a:pPr>
              <a:defRPr/>
            </a:pPr>
            <a:r>
              <a:rPr lang="en-US" dirty="0" err="1"/>
              <a:t>b.</a:t>
            </a:r>
            <a:r>
              <a:rPr lang="en-US" dirty="0"/>
              <a:t>   Assess for signs and symptoms of dehydration if the patient has been complaining of diarrhea or vomiting.</a:t>
            </a:r>
            <a:endParaRPr lang="en-IN" dirty="0"/>
          </a:p>
          <a:p>
            <a:pPr>
              <a:defRPr/>
            </a:pPr>
            <a:r>
              <a:rPr lang="en-US" dirty="0" err="1"/>
              <a:t>c.</a:t>
            </a:r>
            <a:r>
              <a:rPr lang="en-US" dirty="0"/>
              <a:t>   Area around the stoma is prone to infection.</a:t>
            </a:r>
            <a:endParaRPr lang="en-IN" dirty="0"/>
          </a:p>
          <a:p>
            <a:pPr marL="228600" indent="-228600">
              <a:buAutoNum type="alphaLcPeriod" startAt="4"/>
              <a:defRPr/>
            </a:pPr>
            <a:r>
              <a:rPr lang="en-US" dirty="0"/>
              <a:t>Signs of infection:</a:t>
            </a:r>
            <a:endParaRPr lang="en-IN" dirty="0"/>
          </a:p>
          <a:p>
            <a:pPr marL="0" indent="0">
              <a:buNone/>
              <a:defRPr/>
            </a:pPr>
            <a:r>
              <a:rPr lang="en-US" dirty="0"/>
              <a:t>      </a:t>
            </a:r>
            <a:r>
              <a:rPr lang="en-US" dirty="0" err="1"/>
              <a:t>i.</a:t>
            </a:r>
            <a:r>
              <a:rPr lang="en-US" dirty="0"/>
              <a:t>    Redness</a:t>
            </a:r>
            <a:endParaRPr lang="en-IN" dirty="0"/>
          </a:p>
          <a:p>
            <a:pPr>
              <a:defRPr/>
            </a:pPr>
            <a:r>
              <a:rPr lang="en-US" baseline="0" dirty="0"/>
              <a:t>      </a:t>
            </a:r>
            <a:r>
              <a:rPr lang="en-US" dirty="0" err="1"/>
              <a:t>ii.</a:t>
            </a:r>
            <a:r>
              <a:rPr lang="en-US" dirty="0"/>
              <a:t>   Warm skin around the stoma</a:t>
            </a:r>
            <a:endParaRPr lang="en-IN" dirty="0"/>
          </a:p>
          <a:p>
            <a:pPr>
              <a:defRPr/>
            </a:pPr>
            <a:r>
              <a:rPr lang="en-US" baseline="0" dirty="0"/>
              <a:t>      </a:t>
            </a:r>
            <a:r>
              <a:rPr lang="en-US" dirty="0"/>
              <a:t>iii.  Tenderness with palpation over the colostomy or ileostomy site</a:t>
            </a:r>
            <a:endParaRPr lang="en-IN" dirty="0"/>
          </a:p>
        </p:txBody>
      </p:sp>
    </p:spTree>
    <p:extLst>
      <p:ext uri="{BB962C8B-B14F-4D97-AF65-F5344CB8AC3E}">
        <p14:creationId xmlns:p14="http://schemas.microsoft.com/office/powerpoint/2010/main" val="180101105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2221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latin typeface="Times New Roman" pitchFamily="1" charset="0"/>
                <a:ea typeface="+mn-ea"/>
              </a:rPr>
              <a:t>Lecture Outline</a:t>
            </a:r>
          </a:p>
          <a:p>
            <a:pPr>
              <a:defRPr/>
            </a:pPr>
            <a:endParaRPr lang="en-US" altLang="en-US" dirty="0">
              <a:latin typeface="Times New Roman" pitchFamily="1" charset="0"/>
              <a:ea typeface="+mn-ea"/>
            </a:endParaRPr>
          </a:p>
          <a:p>
            <a:pPr>
              <a:defRPr/>
            </a:pPr>
            <a:r>
              <a:rPr lang="en-US" dirty="0"/>
              <a:t>2.    Urostomy is a surgical procedure that connects the urinary system to the surface of the skin</a:t>
            </a:r>
            <a:r>
              <a:rPr lang="en-IN" dirty="0"/>
              <a:t> that </a:t>
            </a:r>
            <a:r>
              <a:rPr lang="en-US" dirty="0"/>
              <a:t>allows urine to drain through a stoma in the abdominal wall.</a:t>
            </a:r>
            <a:endParaRPr lang="en-IN" dirty="0"/>
          </a:p>
          <a:p>
            <a:pPr>
              <a:defRPr/>
            </a:pPr>
            <a:r>
              <a:rPr lang="en-US" dirty="0"/>
              <a:t>3.    Contact medical control or follow local protocols for care of a patient with a colostomy, ileostomy, or urostomy bag.</a:t>
            </a:r>
            <a:endParaRPr lang="en-IN" dirty="0"/>
          </a:p>
        </p:txBody>
      </p:sp>
      <p:sp>
        <p:nvSpPr>
          <p:cNvPr id="207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BE6CDF7-6358-B343-86D4-BC7B74984FFB}" type="slidenum">
              <a:rPr lang="en-US" altLang="en-US" sz="1200"/>
              <a:pPr eaLnBrk="1" hangingPunct="1"/>
              <a:t>77</a:t>
            </a:fld>
            <a:endParaRPr lang="en-US" altLang="en-US" sz="1200" dirty="0"/>
          </a:p>
        </p:txBody>
      </p:sp>
    </p:spTree>
    <p:extLst>
      <p:ext uri="{BB962C8B-B14F-4D97-AF65-F5344CB8AC3E}">
        <p14:creationId xmlns:p14="http://schemas.microsoft.com/office/powerpoint/2010/main" val="81081372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800"/>
              </a:spcBef>
              <a:spcAft>
                <a:spcPts val="600"/>
              </a:spcAft>
            </a:pPr>
            <a:r>
              <a:rPr lang="en-US" altLang="en-US" dirty="0">
                <a:latin typeface="Times New Roman" charset="0"/>
                <a:ea typeface="MS PGothic" charset="-128"/>
              </a:rPr>
              <a:t>Lecture Outline</a:t>
            </a:r>
          </a:p>
          <a:p>
            <a:pPr>
              <a:spcBef>
                <a:spcPts val="1800"/>
              </a:spcBef>
              <a:spcAft>
                <a:spcPts val="600"/>
              </a:spcAft>
            </a:pPr>
            <a:endParaRPr lang="en-US" altLang="en-US" sz="1800" dirty="0">
              <a:latin typeface="Times New Roman" charset="0"/>
              <a:ea typeface="MS PGothic" charset="-128"/>
            </a:endParaRPr>
          </a:p>
          <a:p>
            <a:pPr>
              <a:spcBef>
                <a:spcPts val="1800"/>
              </a:spcBef>
              <a:spcAft>
                <a:spcPts val="600"/>
              </a:spcAft>
            </a:pPr>
            <a:r>
              <a:rPr lang="en-US" altLang="en-US" sz="1800" dirty="0">
                <a:latin typeface="Times New Roman" charset="0"/>
                <a:ea typeface="MS PGothic" charset="-128"/>
              </a:rPr>
              <a:t>VII. Patient Assessment Guidelines</a:t>
            </a:r>
          </a:p>
          <a:p>
            <a:r>
              <a:rPr lang="en-US" altLang="en-US" dirty="0">
                <a:latin typeface="Times New Roman" charset="0"/>
                <a:ea typeface="MS PGothic" charset="-128"/>
              </a:rPr>
              <a:t>A.    Interaction with the caregiver of an adult or child with special needs is an important part of the patient assessment process.</a:t>
            </a:r>
            <a:endParaRPr lang="en-IN" altLang="en-US" b="1" dirty="0">
              <a:latin typeface="Times New Roman" charset="0"/>
              <a:ea typeface="MS PGothic" charset="-128"/>
            </a:endParaRPr>
          </a:p>
          <a:p>
            <a:r>
              <a:rPr lang="en-US" altLang="en-US" dirty="0">
                <a:latin typeface="Times New Roman" charset="0"/>
                <a:ea typeface="MS PGothic" charset="-128"/>
              </a:rPr>
              <a:t>       1.    They have become experts on caring for the patient.</a:t>
            </a:r>
            <a:endParaRPr lang="en-IN" altLang="en-US" b="1" dirty="0">
              <a:latin typeface="Times New Roman" charset="0"/>
              <a:ea typeface="MS PGothic" charset="-128"/>
            </a:endParaRPr>
          </a:p>
          <a:p>
            <a:r>
              <a:rPr lang="en-US" altLang="en-US" dirty="0">
                <a:latin typeface="Times New Roman" charset="0"/>
                <a:ea typeface="MS PGothic" charset="-128"/>
              </a:rPr>
              <a:t>B.    Determine the patient’s normal baseline status before assessment.</a:t>
            </a:r>
            <a:endParaRPr lang="en-IN" altLang="en-US" b="1" dirty="0">
              <a:latin typeface="Times New Roman" charset="0"/>
              <a:ea typeface="MS PGothic" charset="-128"/>
            </a:endParaRPr>
          </a:p>
          <a:p>
            <a:r>
              <a:rPr lang="en-US" altLang="en-US" dirty="0">
                <a:latin typeface="Times New Roman" charset="0"/>
                <a:ea typeface="MS PGothic" charset="-128"/>
              </a:rPr>
              <a:t>       1.    Ask, “What is different today?”</a:t>
            </a:r>
            <a:endParaRPr lang="en-IN" altLang="en-US" b="1" dirty="0">
              <a:latin typeface="Times New Roman" charset="0"/>
              <a:ea typeface="MS PGothic" charset="-128"/>
            </a:endParaRPr>
          </a:p>
        </p:txBody>
      </p:sp>
    </p:spTree>
    <p:extLst>
      <p:ext uri="{BB962C8B-B14F-4D97-AF65-F5344CB8AC3E}">
        <p14:creationId xmlns:p14="http://schemas.microsoft.com/office/powerpoint/2010/main" val="156256947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pPr>
              <a:spcBef>
                <a:spcPts val="1800"/>
              </a:spcBef>
              <a:spcAft>
                <a:spcPts val="600"/>
              </a:spcAft>
            </a:pPr>
            <a:r>
              <a:rPr lang="en-US" altLang="en-US" sz="2000" dirty="0">
                <a:latin typeface="Times New Roman" charset="0"/>
                <a:ea typeface="MS PGothic" charset="-128"/>
              </a:rPr>
              <a:t>VIII. Home Care</a:t>
            </a:r>
          </a:p>
          <a:p>
            <a:r>
              <a:rPr lang="en-US" altLang="en-US" dirty="0">
                <a:latin typeface="Times New Roman" charset="0"/>
                <a:ea typeface="MS PGothic" charset="-128"/>
              </a:rPr>
              <a:t>A.    Home care occurs within a patient’s home environment.</a:t>
            </a:r>
            <a:endParaRPr lang="en-IN" altLang="en-US" b="1" dirty="0">
              <a:latin typeface="Times New Roman" charset="0"/>
              <a:ea typeface="MS PGothic" charset="-128"/>
            </a:endParaRPr>
          </a:p>
          <a:p>
            <a:r>
              <a:rPr lang="en-US" altLang="en-US" dirty="0">
                <a:latin typeface="Times New Roman" charset="0"/>
                <a:ea typeface="MS PGothic" charset="-128"/>
              </a:rPr>
              <a:t>B.    Represents a spectrum of special health care populations</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Infants</a:t>
            </a:r>
            <a:endParaRPr lang="en-IN" altLang="en-US" dirty="0">
              <a:latin typeface="Times New Roman" charset="0"/>
              <a:ea typeface="MS PGothic" charset="-128"/>
            </a:endParaRPr>
          </a:p>
          <a:p>
            <a:r>
              <a:rPr lang="en-US" altLang="en-US" dirty="0">
                <a:latin typeface="Times New Roman" charset="0"/>
                <a:ea typeface="MS PGothic" charset="-128"/>
              </a:rPr>
              <a:t>       2.    Older adults</a:t>
            </a:r>
            <a:endParaRPr lang="en-IN" altLang="en-US" dirty="0">
              <a:latin typeface="Times New Roman" charset="0"/>
              <a:ea typeface="MS PGothic" charset="-128"/>
            </a:endParaRPr>
          </a:p>
          <a:p>
            <a:r>
              <a:rPr lang="en-US" altLang="en-US" dirty="0">
                <a:latin typeface="Times New Roman" charset="0"/>
                <a:ea typeface="MS PGothic" charset="-128"/>
              </a:rPr>
              <a:t>       3.    Patients with chronic illnesses</a:t>
            </a:r>
            <a:endParaRPr lang="en-IN" altLang="en-US" dirty="0">
              <a:latin typeface="Times New Roman" charset="0"/>
              <a:ea typeface="MS PGothic" charset="-128"/>
            </a:endParaRPr>
          </a:p>
          <a:p>
            <a:r>
              <a:rPr lang="en-US" altLang="en-US" dirty="0">
                <a:latin typeface="Times New Roman" charset="0"/>
                <a:ea typeface="MS PGothic" charset="-128"/>
              </a:rPr>
              <a:t>       4.    Patients with developmental disabilities</a:t>
            </a:r>
            <a:endParaRPr lang="en-IN" altLang="en-US" dirty="0">
              <a:latin typeface="Times New Roman" charset="0"/>
              <a:ea typeface="MS PGothic" charset="-128"/>
            </a:endParaRPr>
          </a:p>
          <a:p>
            <a:r>
              <a:rPr lang="en-US" altLang="en-US" dirty="0">
                <a:latin typeface="Times New Roman" charset="0"/>
                <a:ea typeface="MS PGothic" charset="-128"/>
              </a:rPr>
              <a:t>       5.    Services</a:t>
            </a:r>
            <a:endParaRPr lang="en-IN" altLang="en-US" dirty="0">
              <a:latin typeface="Times New Roman" charset="0"/>
              <a:ea typeface="MS PGothic" charset="-128"/>
            </a:endParaRPr>
          </a:p>
          <a:p>
            <a:r>
              <a:rPr lang="en-US" altLang="en-US" dirty="0">
                <a:latin typeface="Times New Roman" charset="0"/>
                <a:ea typeface="MS PGothic" charset="-128"/>
              </a:rPr>
              <a:t>              a.    Delivering meals</a:t>
            </a:r>
            <a:endParaRPr lang="en-IN" altLang="en-US" dirty="0">
              <a:latin typeface="Times New Roman" charset="0"/>
              <a:ea typeface="MS PGothic" charset="-128"/>
            </a:endParaRPr>
          </a:p>
          <a:p>
            <a:r>
              <a:rPr lang="en-US" altLang="en-US" dirty="0">
                <a:latin typeface="Times New Roman" charset="0"/>
                <a:ea typeface="MS PGothic" charset="-128"/>
              </a:rPr>
              <a:t>              b.    House cleaning</a:t>
            </a:r>
            <a:endParaRPr lang="en-IN" altLang="en-US" dirty="0">
              <a:latin typeface="Times New Roman" charset="0"/>
              <a:ea typeface="MS PGothic" charset="-128"/>
            </a:endParaRPr>
          </a:p>
          <a:p>
            <a:r>
              <a:rPr lang="en-US" altLang="en-US" dirty="0">
                <a:latin typeface="Times New Roman" charset="0"/>
                <a:ea typeface="MS PGothic" charset="-128"/>
              </a:rPr>
              <a:t>              c.    Laundry</a:t>
            </a:r>
            <a:endParaRPr lang="en-IN" altLang="en-US" dirty="0">
              <a:latin typeface="Times New Roman" charset="0"/>
              <a:ea typeface="MS PGothic" charset="-128"/>
            </a:endParaRPr>
          </a:p>
          <a:p>
            <a:r>
              <a:rPr lang="en-US" altLang="en-US" dirty="0">
                <a:latin typeface="Times New Roman" charset="0"/>
                <a:ea typeface="MS PGothic" charset="-128"/>
              </a:rPr>
              <a:t>              d.    Yard maintenance</a:t>
            </a:r>
            <a:endParaRPr lang="en-IN" altLang="en-US" dirty="0">
              <a:latin typeface="Times New Roman" charset="0"/>
              <a:ea typeface="MS PGothic" charset="-128"/>
            </a:endParaRPr>
          </a:p>
          <a:p>
            <a:r>
              <a:rPr lang="en-US" altLang="en-US" dirty="0">
                <a:latin typeface="Times New Roman" charset="0"/>
                <a:ea typeface="MS PGothic" charset="-128"/>
              </a:rPr>
              <a:t>              e.    Physical therapy</a:t>
            </a:r>
            <a:endParaRPr lang="en-IN" altLang="en-US" dirty="0">
              <a:latin typeface="Times New Roman" charset="0"/>
              <a:ea typeface="MS PGothic" charset="-128"/>
            </a:endParaRPr>
          </a:p>
          <a:p>
            <a:r>
              <a:rPr lang="en-US" altLang="en-US" dirty="0">
                <a:latin typeface="Times New Roman" charset="0"/>
                <a:ea typeface="MS PGothic" charset="-128"/>
              </a:rPr>
              <a:t>              f.     Personal care (eg, bathing and wound care)</a:t>
            </a:r>
            <a:endParaRPr lang="en-IN" altLang="en-US" dirty="0">
              <a:latin typeface="Times New Roman" charset="0"/>
              <a:ea typeface="MS PGothic" charset="-128"/>
            </a:endParaRPr>
          </a:p>
        </p:txBody>
      </p:sp>
    </p:spTree>
    <p:extLst>
      <p:ext uri="{BB962C8B-B14F-4D97-AF65-F5344CB8AC3E}">
        <p14:creationId xmlns:p14="http://schemas.microsoft.com/office/powerpoint/2010/main" val="52763035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latin typeface="Times New Roman" pitchFamily="1" charset="0"/>
                <a:ea typeface="+mn-ea"/>
              </a:rPr>
              <a:t>Lecture Outline</a:t>
            </a:r>
          </a:p>
          <a:p>
            <a:pPr>
              <a:defRPr/>
            </a:pPr>
            <a:endParaRPr lang="en-US" altLang="en-US" dirty="0">
              <a:latin typeface="Times New Roman" pitchFamily="1" charset="0"/>
              <a:ea typeface="+mn-ea"/>
            </a:endParaRPr>
          </a:p>
          <a:p>
            <a:pPr>
              <a:defRPr/>
            </a:pPr>
            <a:r>
              <a:rPr lang="en-US" dirty="0"/>
              <a:t>C.    EMS may be called to a residence by the home care provider.</a:t>
            </a:r>
            <a:endParaRPr lang="en-IN" b="1" dirty="0"/>
          </a:p>
          <a:p>
            <a:pPr>
              <a:defRPr/>
            </a:pPr>
            <a:r>
              <a:rPr lang="en-US" dirty="0"/>
              <a:t>D.    Obtain baseline health status and history from the home care provider.</a:t>
            </a:r>
            <a:endParaRPr lang="en-IN" b="1" dirty="0"/>
          </a:p>
        </p:txBody>
      </p:sp>
    </p:spTree>
    <p:extLst>
      <p:ext uri="{BB962C8B-B14F-4D97-AF65-F5344CB8AC3E}">
        <p14:creationId xmlns:p14="http://schemas.microsoft.com/office/powerpoint/2010/main" val="923398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latin typeface="Times New Roman" pitchFamily="1" charset="0"/>
                <a:ea typeface="+mn-ea"/>
              </a:rPr>
              <a:t>Lecture Outline</a:t>
            </a:r>
          </a:p>
          <a:p>
            <a:pPr>
              <a:defRPr/>
            </a:pPr>
            <a:endParaRPr lang="en-US" altLang="en-US" dirty="0">
              <a:latin typeface="Times New Roman" pitchFamily="1" charset="0"/>
              <a:ea typeface="+mn-ea"/>
            </a:endParaRPr>
          </a:p>
          <a:p>
            <a:pPr>
              <a:spcBef>
                <a:spcPts val="1800"/>
              </a:spcBef>
              <a:spcAft>
                <a:spcPts val="600"/>
              </a:spcAft>
              <a:defRPr/>
            </a:pPr>
            <a:r>
              <a:rPr lang="en-US" sz="2000" dirty="0">
                <a:latin typeface="Times New Roman"/>
                <a:ea typeface="Times New Roman"/>
              </a:rPr>
              <a:t>II. Intellectual Disability</a:t>
            </a:r>
          </a:p>
          <a:p>
            <a:pPr>
              <a:defRPr/>
            </a:pPr>
            <a:r>
              <a:rPr lang="en-US" dirty="0"/>
              <a:t>A.    Developmental disability</a:t>
            </a:r>
            <a:endParaRPr lang="en-IN" b="1" dirty="0"/>
          </a:p>
          <a:p>
            <a:r>
              <a:rPr lang="en-US" sz="1200" kern="1200" dirty="0">
                <a:solidFill>
                  <a:schemeClr val="tx1"/>
                </a:solidFill>
                <a:effectLst/>
                <a:latin typeface="Times New Roman" pitchFamily="18" charset="0"/>
                <a:ea typeface="MS PGothic" pitchFamily="34" charset="-128"/>
                <a:cs typeface="+mn-cs"/>
              </a:rPr>
              <a:t>       1.   Refers to a group of conditions that may impair development in the areas of physical ability, learning, language development skills, or behavioral coping skills.</a:t>
            </a:r>
          </a:p>
          <a:p>
            <a:r>
              <a:rPr lang="en-US" sz="1200" kern="1200" dirty="0">
                <a:solidFill>
                  <a:schemeClr val="tx1"/>
                </a:solidFill>
                <a:effectLst/>
                <a:latin typeface="Times New Roman" pitchFamily="18" charset="0"/>
                <a:ea typeface="MS PGothic" pitchFamily="34" charset="-128"/>
                <a:cs typeface="+mn-cs"/>
              </a:rPr>
              <a:t>       2.   Intellectual disability is a subset of developmental disability, where patients have significant limitations in both intellectual functioning and skills needed for daily living.</a:t>
            </a:r>
          </a:p>
          <a:p>
            <a:r>
              <a:rPr lang="en-US" sz="1200" kern="1200" dirty="0">
                <a:solidFill>
                  <a:schemeClr val="tx1"/>
                </a:solidFill>
                <a:effectLst/>
                <a:latin typeface="Times New Roman" pitchFamily="18" charset="0"/>
                <a:ea typeface="MS PGothic" pitchFamily="34" charset="-128"/>
                <a:cs typeface="+mn-cs"/>
              </a:rPr>
              <a:t>             a.   Diagnosis is made before age 18 years.</a:t>
            </a:r>
          </a:p>
          <a:p>
            <a:r>
              <a:rPr lang="en-US" sz="1200" kern="1200" dirty="0">
                <a:solidFill>
                  <a:schemeClr val="tx1"/>
                </a:solidFill>
                <a:effectLst/>
                <a:latin typeface="Times New Roman" pitchFamily="18" charset="0"/>
                <a:ea typeface="MS PGothic" pitchFamily="34" charset="-128"/>
                <a:cs typeface="+mn-cs"/>
              </a:rPr>
              <a:t>             b.   Ranges from mild to profound.</a:t>
            </a:r>
          </a:p>
          <a:p>
            <a:r>
              <a:rPr lang="en-US" sz="1200" kern="1200" dirty="0">
                <a:solidFill>
                  <a:schemeClr val="tx1"/>
                </a:solidFill>
                <a:effectLst/>
                <a:latin typeface="Times New Roman" pitchFamily="18" charset="0"/>
                <a:ea typeface="MS PGothic" pitchFamily="34" charset="-128"/>
                <a:cs typeface="+mn-cs"/>
              </a:rPr>
              <a:t>             c.    Level of care and support varies.</a:t>
            </a:r>
          </a:p>
          <a:p>
            <a:pPr>
              <a:defRPr/>
            </a:pPr>
            <a:r>
              <a:rPr lang="en-US" b="1" dirty="0"/>
              <a:t>	</a:t>
            </a:r>
            <a:endParaRPr lang="en-IN" dirty="0"/>
          </a:p>
        </p:txBody>
      </p:sp>
    </p:spTree>
    <p:extLst>
      <p:ext uri="{BB962C8B-B14F-4D97-AF65-F5344CB8AC3E}">
        <p14:creationId xmlns:p14="http://schemas.microsoft.com/office/powerpoint/2010/main" val="118682778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latin typeface="Times New Roman" pitchFamily="1" charset="0"/>
                <a:ea typeface="+mn-ea"/>
              </a:rPr>
              <a:t>Lecture Outline</a:t>
            </a:r>
          </a:p>
          <a:p>
            <a:pPr>
              <a:defRPr/>
            </a:pPr>
            <a:endParaRPr lang="en-US" altLang="en-US" dirty="0">
              <a:latin typeface="Times New Roman" pitchFamily="1" charset="0"/>
              <a:ea typeface="+mn-ea"/>
            </a:endParaRPr>
          </a:p>
          <a:p>
            <a:pPr>
              <a:spcBef>
                <a:spcPts val="1800"/>
              </a:spcBef>
              <a:spcAft>
                <a:spcPts val="600"/>
              </a:spcAft>
              <a:defRPr/>
            </a:pPr>
            <a:r>
              <a:rPr lang="en-US" sz="1800" dirty="0">
                <a:latin typeface="Times New Roman"/>
                <a:ea typeface="Times New Roman"/>
              </a:rPr>
              <a:t>IX.    Hospice Care and Terminally Ill Patients</a:t>
            </a:r>
          </a:p>
          <a:p>
            <a:pPr>
              <a:defRPr/>
            </a:pPr>
            <a:r>
              <a:rPr lang="en-US" dirty="0"/>
              <a:t>A.     Terminally ill patients may receive hospice care at a hospice facility or at home with diseases such as:</a:t>
            </a:r>
            <a:endParaRPr lang="en-IN" b="1" dirty="0"/>
          </a:p>
          <a:p>
            <a:pPr>
              <a:defRPr/>
            </a:pPr>
            <a:r>
              <a:rPr lang="en-US" b="1" dirty="0"/>
              <a:t>         </a:t>
            </a:r>
            <a:r>
              <a:rPr lang="en-US" dirty="0"/>
              <a:t>1.    Cancer</a:t>
            </a:r>
            <a:endParaRPr lang="en-IN" dirty="0"/>
          </a:p>
          <a:p>
            <a:pPr>
              <a:defRPr/>
            </a:pPr>
            <a:r>
              <a:rPr lang="en-US" dirty="0"/>
              <a:t>         2.    Heart and lung failure</a:t>
            </a:r>
            <a:endParaRPr lang="en-IN" dirty="0"/>
          </a:p>
          <a:p>
            <a:pPr>
              <a:defRPr/>
            </a:pPr>
            <a:r>
              <a:rPr lang="en-US" dirty="0"/>
              <a:t>         3.    End-stage Alzheimer’s disease</a:t>
            </a:r>
            <a:endParaRPr lang="en-IN" dirty="0"/>
          </a:p>
          <a:p>
            <a:pPr>
              <a:defRPr/>
            </a:pPr>
            <a:r>
              <a:rPr lang="en-US" dirty="0"/>
              <a:t>         4.    AIDS</a:t>
            </a:r>
            <a:endParaRPr lang="en-IN" dirty="0"/>
          </a:p>
          <a:p>
            <a:pPr>
              <a:defRPr/>
            </a:pPr>
            <a:r>
              <a:rPr lang="en-US" dirty="0"/>
              <a:t>B.     Most patients have completed a do not resuscitate (DNR) order.</a:t>
            </a:r>
            <a:endParaRPr lang="en-IN" b="1" dirty="0"/>
          </a:p>
          <a:p>
            <a:pPr>
              <a:defRPr/>
            </a:pPr>
            <a:r>
              <a:rPr lang="en-US" dirty="0"/>
              <a:t>         1.    May have medical orders for scope of treatment</a:t>
            </a:r>
            <a:endParaRPr lang="en-IN" b="1" dirty="0"/>
          </a:p>
        </p:txBody>
      </p:sp>
    </p:spTree>
    <p:extLst>
      <p:ext uri="{BB962C8B-B14F-4D97-AF65-F5344CB8AC3E}">
        <p14:creationId xmlns:p14="http://schemas.microsoft.com/office/powerpoint/2010/main" val="183372253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C.    Comfort care</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Palliative care (pain medications)</a:t>
            </a:r>
            <a:endParaRPr lang="en-IN" altLang="en-US" dirty="0">
              <a:latin typeface="Times New Roman" charset="0"/>
              <a:ea typeface="MS PGothic" charset="-128"/>
            </a:endParaRPr>
          </a:p>
          <a:p>
            <a:r>
              <a:rPr lang="en-US" altLang="en-US" dirty="0">
                <a:latin typeface="Times New Roman" charset="0"/>
                <a:ea typeface="MS PGothic" charset="-128"/>
              </a:rPr>
              <a:t>        2.    Improves the patient’s quality of life before the patient dies and allows the patient to be with family and friends</a:t>
            </a:r>
            <a:endParaRPr lang="en-IN" altLang="en-US" dirty="0">
              <a:latin typeface="Times New Roman" charset="0"/>
              <a:ea typeface="MS PGothic" charset="-128"/>
            </a:endParaRPr>
          </a:p>
          <a:p>
            <a:r>
              <a:rPr lang="en-US" altLang="en-US" dirty="0">
                <a:latin typeface="Times New Roman" charset="0"/>
                <a:ea typeface="MS PGothic" charset="-128"/>
              </a:rPr>
              <a:t>D.    Follow your local protocols, the patient’s wishes, or legal documents such as a DNR order.</a:t>
            </a:r>
            <a:endParaRPr lang="en-IN" altLang="en-US" b="1" dirty="0">
              <a:latin typeface="Times New Roman" charset="0"/>
              <a:ea typeface="MS PGothic" charset="-128"/>
            </a:endParaRPr>
          </a:p>
          <a:p>
            <a:r>
              <a:rPr lang="en-US" altLang="en-US" dirty="0">
                <a:latin typeface="Times New Roman" charset="0"/>
                <a:ea typeface="MS PGothic" charset="-128"/>
              </a:rPr>
              <a:t>E.    If the patient is at home, the care you give will have a lasting impact on family; show compassion, understanding, and sensitivity.</a:t>
            </a:r>
            <a:endParaRPr lang="en-IN" altLang="en-US" b="1" dirty="0">
              <a:latin typeface="Times New Roman" charset="0"/>
              <a:ea typeface="MS PGothic" charset="-128"/>
            </a:endParaRPr>
          </a:p>
        </p:txBody>
      </p:sp>
    </p:spTree>
    <p:extLst>
      <p:ext uri="{BB962C8B-B14F-4D97-AF65-F5344CB8AC3E}">
        <p14:creationId xmlns:p14="http://schemas.microsoft.com/office/powerpoint/2010/main" val="83677722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F.     Ascertain the family’s wishes about having the patient remain in the home or having the patient transported to the hospital.</a:t>
            </a:r>
            <a:endParaRPr lang="en-IN" altLang="en-US" b="1" dirty="0">
              <a:latin typeface="Times New Roman" charset="0"/>
              <a:ea typeface="MS PGothic" charset="-128"/>
            </a:endParaRPr>
          </a:p>
          <a:p>
            <a:r>
              <a:rPr lang="en-US" altLang="en-US" dirty="0">
                <a:latin typeface="Times New Roman" charset="0"/>
                <a:ea typeface="MS PGothic" charset="-128"/>
              </a:rPr>
              <a:t>G.    Follow local protocols for handling the death of a patient.</a:t>
            </a:r>
            <a:endParaRPr lang="en-IN" altLang="en-US" b="1" dirty="0">
              <a:latin typeface="Times New Roman" charset="0"/>
              <a:ea typeface="MS PGothic" charset="-128"/>
            </a:endParaRPr>
          </a:p>
        </p:txBody>
      </p:sp>
    </p:spTree>
    <p:extLst>
      <p:ext uri="{BB962C8B-B14F-4D97-AF65-F5344CB8AC3E}">
        <p14:creationId xmlns:p14="http://schemas.microsoft.com/office/powerpoint/2010/main" val="199193363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latin typeface="Times New Roman" pitchFamily="1" charset="0"/>
                <a:ea typeface="+mn-ea"/>
              </a:rPr>
              <a:t>Lecture Outline</a:t>
            </a:r>
          </a:p>
          <a:p>
            <a:pPr>
              <a:defRPr/>
            </a:pPr>
            <a:endParaRPr lang="en-US" altLang="en-US" dirty="0">
              <a:latin typeface="Times New Roman" pitchFamily="1" charset="0"/>
              <a:ea typeface="+mn-ea"/>
            </a:endParaRPr>
          </a:p>
          <a:p>
            <a:pPr>
              <a:spcBef>
                <a:spcPts val="1800"/>
              </a:spcBef>
              <a:spcAft>
                <a:spcPts val="600"/>
              </a:spcAft>
              <a:defRPr/>
            </a:pPr>
            <a:r>
              <a:rPr lang="en-US" sz="1800" dirty="0">
                <a:latin typeface="Times New Roman"/>
                <a:ea typeface="Times New Roman"/>
              </a:rPr>
              <a:t>X. Poverty and Homelessness</a:t>
            </a:r>
          </a:p>
          <a:p>
            <a:pPr>
              <a:defRPr/>
            </a:pPr>
            <a:r>
              <a:rPr lang="en-US" dirty="0"/>
              <a:t>A.    People who live in poverty are unable to provide for all of their basic needs:</a:t>
            </a:r>
            <a:endParaRPr lang="en-IN" b="1" dirty="0"/>
          </a:p>
          <a:p>
            <a:pPr>
              <a:defRPr/>
            </a:pPr>
            <a:r>
              <a:rPr lang="en-US" b="1" dirty="0"/>
              <a:t>       </a:t>
            </a:r>
            <a:r>
              <a:rPr lang="en-US" dirty="0"/>
              <a:t>1.    Housing</a:t>
            </a:r>
            <a:endParaRPr lang="en-IN" dirty="0"/>
          </a:p>
          <a:p>
            <a:pPr>
              <a:defRPr/>
            </a:pPr>
            <a:r>
              <a:rPr lang="en-US" dirty="0"/>
              <a:t>       2.    Food</a:t>
            </a:r>
            <a:endParaRPr lang="en-IN" dirty="0"/>
          </a:p>
          <a:p>
            <a:pPr>
              <a:defRPr/>
            </a:pPr>
            <a:r>
              <a:rPr lang="en-US" dirty="0"/>
              <a:t>       3.    Childcare</a:t>
            </a:r>
            <a:endParaRPr lang="en-IN" dirty="0"/>
          </a:p>
          <a:p>
            <a:pPr>
              <a:defRPr/>
            </a:pPr>
            <a:r>
              <a:rPr lang="en-US" dirty="0"/>
              <a:t>       4.    Health insurance</a:t>
            </a:r>
            <a:endParaRPr lang="en-IN" dirty="0"/>
          </a:p>
          <a:p>
            <a:pPr>
              <a:defRPr/>
            </a:pPr>
            <a:r>
              <a:rPr lang="en-US" dirty="0"/>
              <a:t>       5.    Medication</a:t>
            </a:r>
            <a:endParaRPr lang="en-IN" dirty="0"/>
          </a:p>
          <a:p>
            <a:pPr>
              <a:defRPr/>
            </a:pPr>
            <a:r>
              <a:rPr lang="en-US" dirty="0"/>
              <a:t>B.    Disease prevention strategies (dental care, nutrition, and exercise) are likely absent, which leads to increased probability of disease.</a:t>
            </a:r>
            <a:endParaRPr lang="en-IN" b="1" dirty="0"/>
          </a:p>
          <a:p>
            <a:pPr>
              <a:defRPr/>
            </a:pPr>
            <a:r>
              <a:rPr lang="en-US" dirty="0"/>
              <a:t>C.    Homeless population includes:</a:t>
            </a:r>
            <a:endParaRPr lang="en-IN" b="1" dirty="0"/>
          </a:p>
          <a:p>
            <a:pPr>
              <a:defRPr/>
            </a:pPr>
            <a:r>
              <a:rPr lang="en-US" b="1" dirty="0"/>
              <a:t>       </a:t>
            </a:r>
            <a:r>
              <a:rPr lang="en-US" dirty="0"/>
              <a:t>1.    People with mental illness or prior brain trauma</a:t>
            </a:r>
            <a:endParaRPr lang="en-IN" dirty="0"/>
          </a:p>
          <a:p>
            <a:pPr>
              <a:defRPr/>
            </a:pPr>
            <a:r>
              <a:rPr lang="en-US" dirty="0"/>
              <a:t>       2.    Victims of domestic violence</a:t>
            </a:r>
            <a:endParaRPr lang="en-IN" dirty="0"/>
          </a:p>
          <a:p>
            <a:pPr>
              <a:defRPr/>
            </a:pPr>
            <a:r>
              <a:rPr lang="en-US" dirty="0"/>
              <a:t>       3.    Persons with addiction disorders</a:t>
            </a:r>
            <a:endParaRPr lang="en-IN" dirty="0"/>
          </a:p>
          <a:p>
            <a:pPr>
              <a:defRPr/>
            </a:pPr>
            <a:r>
              <a:rPr lang="en-US" dirty="0"/>
              <a:t>       4.    Impoverished families</a:t>
            </a:r>
            <a:endParaRPr lang="en-IN" dirty="0"/>
          </a:p>
        </p:txBody>
      </p:sp>
    </p:spTree>
    <p:extLst>
      <p:ext uri="{BB962C8B-B14F-4D97-AF65-F5344CB8AC3E}">
        <p14:creationId xmlns:p14="http://schemas.microsoft.com/office/powerpoint/2010/main" val="130599674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D.    Your job is to provide emergency care and transport to the appropriate facility.</a:t>
            </a:r>
            <a:endParaRPr lang="en-IN" altLang="en-US" b="1" dirty="0">
              <a:latin typeface="Times New Roman" charset="0"/>
              <a:ea typeface="MS PGothic" charset="-128"/>
            </a:endParaRPr>
          </a:p>
          <a:p>
            <a:r>
              <a:rPr lang="en-US" altLang="en-US" dirty="0">
                <a:latin typeface="Times New Roman" charset="0"/>
                <a:ea typeface="MS PGothic" charset="-128"/>
              </a:rPr>
              <a:t>E.    All health care facilities must provide assessment and treatment regardless of the patient’s ability to pay.</a:t>
            </a:r>
            <a:endParaRPr lang="en-IN" altLang="en-US" b="1" dirty="0">
              <a:latin typeface="Times New Roman" charset="0"/>
              <a:ea typeface="MS PGothic" charset="-128"/>
            </a:endParaRPr>
          </a:p>
          <a:p>
            <a:r>
              <a:rPr lang="en-US" altLang="en-US" dirty="0">
                <a:latin typeface="Times New Roman" charset="0"/>
                <a:ea typeface="MS PGothic" charset="-128"/>
              </a:rPr>
              <a:t>F.    You can be an advocate by becoming familiar with the social services resources within your community.</a:t>
            </a:r>
            <a:endParaRPr lang="en-IN" altLang="en-US" b="1" dirty="0">
              <a:latin typeface="Times New Roman" charset="0"/>
              <a:ea typeface="MS PGothic" charset="-128"/>
            </a:endParaRPr>
          </a:p>
        </p:txBody>
      </p:sp>
    </p:spTree>
    <p:extLst>
      <p:ext uri="{BB962C8B-B14F-4D97-AF65-F5344CB8AC3E}">
        <p14:creationId xmlns:p14="http://schemas.microsoft.com/office/powerpoint/2010/main" val="45698764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18989507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19873743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63594392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62107816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690127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latin typeface="Times New Roman" pitchFamily="1" charset="0"/>
                <a:ea typeface="+mn-ea"/>
              </a:rPr>
              <a:t>Lecture Outline</a:t>
            </a:r>
          </a:p>
          <a:p>
            <a:pPr>
              <a:defRPr/>
            </a:pPr>
            <a:endParaRPr lang="en-US" altLang="en-US" dirty="0">
              <a:latin typeface="Times New Roman" pitchFamily="1" charset="0"/>
              <a:ea typeface="+mn-ea"/>
            </a:endParaRPr>
          </a:p>
          <a:p>
            <a:pPr>
              <a:defRPr/>
            </a:pPr>
            <a:r>
              <a:rPr lang="en-US" dirty="0"/>
              <a:t>3.    Possible causes</a:t>
            </a:r>
            <a:endParaRPr lang="en-IN" dirty="0"/>
          </a:p>
          <a:p>
            <a:pPr>
              <a:defRPr/>
            </a:pPr>
            <a:r>
              <a:rPr lang="en-US" dirty="0"/>
              <a:t>       a.    Genetic factors</a:t>
            </a:r>
            <a:endParaRPr lang="en-IN" dirty="0"/>
          </a:p>
          <a:p>
            <a:pPr>
              <a:defRPr/>
            </a:pPr>
            <a:r>
              <a:rPr lang="en-US" dirty="0"/>
              <a:t>       b.    Congenital infections</a:t>
            </a:r>
            <a:endParaRPr lang="en-IN" dirty="0"/>
          </a:p>
          <a:p>
            <a:pPr>
              <a:defRPr/>
            </a:pPr>
            <a:r>
              <a:rPr lang="en-US" dirty="0"/>
              <a:t>       c.    Complications at birth</a:t>
            </a:r>
            <a:endParaRPr lang="en-IN" dirty="0"/>
          </a:p>
          <a:p>
            <a:pPr>
              <a:defRPr/>
            </a:pPr>
            <a:r>
              <a:rPr lang="en-US" dirty="0"/>
              <a:t>       d.    Malnutrition</a:t>
            </a:r>
            <a:endParaRPr lang="en-IN" dirty="0"/>
          </a:p>
          <a:p>
            <a:pPr>
              <a:defRPr/>
            </a:pPr>
            <a:r>
              <a:rPr lang="en-US" dirty="0"/>
              <a:t>       e.    Environmental factors</a:t>
            </a:r>
            <a:endParaRPr lang="en-IN" dirty="0"/>
          </a:p>
          <a:p>
            <a:pPr>
              <a:defRPr/>
            </a:pPr>
            <a:r>
              <a:rPr lang="en-US" dirty="0"/>
              <a:t>       f.     Prenatal drug or alcohol use</a:t>
            </a:r>
            <a:endParaRPr lang="en-IN" dirty="0"/>
          </a:p>
          <a:p>
            <a:pPr>
              <a:defRPr/>
            </a:pPr>
            <a:r>
              <a:rPr lang="en-US" dirty="0"/>
              <a:t>       g.    Traumatic brain injury</a:t>
            </a:r>
            <a:r>
              <a:rPr lang="en-IN" dirty="0"/>
              <a:t> </a:t>
            </a:r>
          </a:p>
          <a:p>
            <a:pPr>
              <a:defRPr/>
            </a:pPr>
            <a:r>
              <a:rPr lang="en-IN" dirty="0"/>
              <a:t>       h.    </a:t>
            </a:r>
            <a:r>
              <a:rPr lang="en-US" dirty="0"/>
              <a:t>Poisoning</a:t>
            </a:r>
            <a:endParaRPr lang="en-IN" dirty="0"/>
          </a:p>
        </p:txBody>
      </p:sp>
    </p:spTree>
    <p:extLst>
      <p:ext uri="{BB962C8B-B14F-4D97-AF65-F5344CB8AC3E}">
        <p14:creationId xmlns:p14="http://schemas.microsoft.com/office/powerpoint/2010/main" val="118650277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20681128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02525867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1381761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67225989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55358378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97646065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09717678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95569958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5815688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337706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id="{EC9CFE91-0E8B-934B-8D25-5CBB7FD65D50}"/>
              </a:ext>
            </a:extLst>
          </p:cNvPr>
          <p:cNvSpPr>
            <a:spLocks noGrp="1"/>
          </p:cNvSpPr>
          <p:nvPr>
            <p:ph type="pic" sz="quarter" idx="10"/>
          </p:nvPr>
        </p:nvSpPr>
        <p:spPr>
          <a:xfrm>
            <a:off x="8100060" y="388500"/>
            <a:ext cx="3604981" cy="6081000"/>
          </a:xfrm>
        </p:spPr>
        <p:txBody>
          <a:bodyPr/>
          <a:lstStyle/>
          <a:p>
            <a:endParaRPr lang="en-US"/>
          </a:p>
        </p:txBody>
      </p:sp>
      <p:sp>
        <p:nvSpPr>
          <p:cNvPr id="17" name="Rectangle 16">
            <a:extLst>
              <a:ext uri="{FF2B5EF4-FFF2-40B4-BE49-F238E27FC236}">
                <a16:creationId xmlns:a16="http://schemas.microsoft.com/office/drawing/2014/main"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2021 by Jones &amp; Bartlett Learning, LLC an Ascend Learning Company. </a:t>
            </a:r>
            <a:r>
              <a:rPr lang="en-US" sz="800" dirty="0" err="1">
                <a:solidFill>
                  <a:schemeClr val="bg2"/>
                </a:solidFill>
                <a:latin typeface="Arial" panose="020B0604020202020204" pitchFamily="34" charset="0"/>
                <a:cs typeface="Arial" panose="020B0604020202020204" pitchFamily="34" charset="0"/>
              </a:rPr>
              <a:t>www.jblearning.com</a:t>
            </a:r>
            <a:r>
              <a:rPr lang="en-US" sz="800" dirty="0">
                <a:solidFill>
                  <a:schemeClr val="bg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2020 by Jones &amp; Bartlett Learning, LLC an Ascend Learning Company. www.jblearning.com. Background texture © </a:t>
            </a:r>
            <a:r>
              <a:rPr lang="en-US" sz="800" dirty="0" err="1">
                <a:latin typeface="Arial" panose="020B0604020202020204" pitchFamily="34" charset="0"/>
                <a:cs typeface="Arial" panose="020B0604020202020204" pitchFamily="34" charset="0"/>
              </a:rPr>
              <a:t>Bunphot</a:t>
            </a:r>
            <a:r>
              <a:rPr lang="en-US" sz="800" dirty="0">
                <a:latin typeface="Arial" panose="020B0604020202020204" pitchFamily="34" charset="0"/>
                <a:cs typeface="Arial" panose="020B0604020202020204" pitchFamily="34" charset="0"/>
              </a:rPr>
              <a:t>/Getty Images.</a:t>
            </a:r>
          </a:p>
        </p:txBody>
      </p:sp>
      <p:sp>
        <p:nvSpPr>
          <p:cNvPr id="6" name="Rectangle 5">
            <a:extLst>
              <a:ext uri="{FF2B5EF4-FFF2-40B4-BE49-F238E27FC236}">
                <a16:creationId xmlns:a16="http://schemas.microsoft.com/office/drawing/2014/main"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id="{A3169499-437D-8F4D-94AA-E2299357328F}"/>
              </a:ext>
            </a:extLst>
          </p:cNvPr>
          <p:cNvSpPr>
            <a:spLocks noGrp="1"/>
          </p:cNvSpPr>
          <p:nvPr>
            <p:ph type="pic" sz="quarter" idx="10"/>
          </p:nvPr>
        </p:nvSpPr>
        <p:spPr>
          <a:xfrm>
            <a:off x="6096000" y="1496186"/>
            <a:ext cx="5208588" cy="4556743"/>
          </a:xfrm>
        </p:spPr>
        <p:txBody>
          <a:bodyPr/>
          <a:lstStyle/>
          <a:p>
            <a:endParaRPr lang="en-US"/>
          </a:p>
        </p:txBody>
      </p:sp>
      <p:sp>
        <p:nvSpPr>
          <p:cNvPr id="12" name="Text Placeholder 8">
            <a:extLst>
              <a:ext uri="{FF2B5EF4-FFF2-40B4-BE49-F238E27FC236}">
                <a16:creationId xmlns:a16="http://schemas.microsoft.com/office/drawing/2014/main"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id="{8A3226D5-00A8-E049-8469-4BFBE39DD467}"/>
              </a:ext>
            </a:extLst>
          </p:cNvPr>
          <p:cNvSpPr>
            <a:spLocks noGrp="1"/>
          </p:cNvSpPr>
          <p:nvPr>
            <p:ph type="pic" sz="quarter" idx="11"/>
          </p:nvPr>
        </p:nvSpPr>
        <p:spPr>
          <a:xfrm>
            <a:off x="5518150" y="1508815"/>
            <a:ext cx="5792788" cy="4404624"/>
          </a:xfrm>
        </p:spPr>
        <p:txBody>
          <a:bodyPr/>
          <a:lstStyle/>
          <a:p>
            <a:endParaRPr lang="en-US"/>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311169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a16="http://schemas.microsoft.com/office/drawing/2014/main" id="{21F38BD8-3F75-CE4C-AFEF-0C6B45F77F8C}"/>
              </a:ext>
            </a:extLst>
          </p:cNvPr>
          <p:cNvSpPr/>
          <p:nvPr userDrawn="1"/>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2021 by Jones &amp; Bartlett Learning, LLC an Ascend Learning Company. </a:t>
            </a:r>
            <a:r>
              <a:rPr lang="en-US" sz="800" dirty="0" err="1">
                <a:latin typeface="Arial" panose="020B0604020202020204" pitchFamily="34" charset="0"/>
                <a:cs typeface="Arial" panose="020B0604020202020204" pitchFamily="34" charset="0"/>
              </a:rPr>
              <a:t>www.jblearning.com</a:t>
            </a:r>
            <a:r>
              <a:rPr lang="en-US" sz="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2" r:id="rId4"/>
    <p:sldLayoutId id="2147483653" r:id="rId5"/>
    <p:sldLayoutId id="2147483654" r:id="rId6"/>
    <p:sldLayoutId id="2147483656" r:id="rId7"/>
    <p:sldLayoutId id="2147483657"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id="{CF4F1586-DE6A-1A40-AEF4-23ADA41937E4}"/>
              </a:ext>
            </a:extLst>
          </p:cNvPr>
          <p:cNvSpPr>
            <a:spLocks noGrp="1"/>
          </p:cNvSpPr>
          <p:nvPr>
            <p:ph type="subTitle" idx="1"/>
          </p:nvPr>
        </p:nvSpPr>
        <p:spPr/>
        <p:txBody>
          <a:bodyPr/>
          <a:lstStyle/>
          <a:p>
            <a:r>
              <a:rPr lang="en-US" dirty="0"/>
              <a:t>CHAPTER 37</a:t>
            </a:r>
          </a:p>
        </p:txBody>
      </p:sp>
      <p:sp>
        <p:nvSpPr>
          <p:cNvPr id="19" name="Title 18">
            <a:extLst>
              <a:ext uri="{FF2B5EF4-FFF2-40B4-BE49-F238E27FC236}">
                <a16:creationId xmlns:a16="http://schemas.microsoft.com/office/drawing/2014/main" id="{A58A35F8-EA88-094E-8EAD-88FE6A07C447}"/>
              </a:ext>
            </a:extLst>
          </p:cNvPr>
          <p:cNvSpPr>
            <a:spLocks noGrp="1"/>
          </p:cNvSpPr>
          <p:nvPr>
            <p:ph type="ctrTitle"/>
          </p:nvPr>
        </p:nvSpPr>
        <p:spPr/>
        <p:txBody>
          <a:bodyPr>
            <a:normAutofit/>
          </a:bodyPr>
          <a:lstStyle/>
          <a:p>
            <a:pPr>
              <a:lnSpc>
                <a:spcPct val="105000"/>
              </a:lnSpc>
              <a:spcBef>
                <a:spcPts val="200"/>
              </a:spcBef>
              <a:defRPr/>
            </a:pPr>
            <a:r>
              <a:rPr lang="en-US" altLang="en-US" dirty="0"/>
              <a:t>Patients With Special Challenges</a:t>
            </a:r>
          </a:p>
        </p:txBody>
      </p:sp>
      <p:pic>
        <p:nvPicPr>
          <p:cNvPr id="5" name="Picture 4" descr="A cover page shows the logo of A A O S on the left corner with the text American Academy of Orthopaedic Surgeons below it. Book title reads, Emergency, Care and Transportation of the Sick and Injured, Twelfth Edition, 50th Anniversary logo. Series Editor: Andrew N. Pollak, M D, F A A O S. A background picture shows safety personnel attending to an injured person. Some rescue vehicles are parked behind them.&#10;">
            <a:extLst>
              <a:ext uri="{FF2B5EF4-FFF2-40B4-BE49-F238E27FC236}">
                <a16:creationId xmlns:a16="http://schemas.microsoft.com/office/drawing/2014/main" id="{D50F1616-2028-BB4E-9929-D66D6C12A7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3715" y="0"/>
            <a:ext cx="5618285" cy="6858000"/>
          </a:xfrm>
          <a:prstGeom prst="rect">
            <a:avLst/>
          </a:prstGeom>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nSpc>
                <a:spcPct val="85000"/>
              </a:lnSpc>
            </a:pPr>
            <a:r>
              <a:rPr lang="en-US" altLang="en-US" dirty="0"/>
              <a:t>Intellectual Disability </a:t>
            </a:r>
            <a:r>
              <a:rPr lang="en-US" altLang="en-US" sz="2000" b="0" dirty="0"/>
              <a:t>(2 of 3)</a:t>
            </a:r>
          </a:p>
        </p:txBody>
      </p:sp>
      <p:sp>
        <p:nvSpPr>
          <p:cNvPr id="12291" name="Content Placeholder 2"/>
          <p:cNvSpPr>
            <a:spLocks noGrp="1"/>
          </p:cNvSpPr>
          <p:nvPr>
            <p:ph type="body" idx="1"/>
          </p:nvPr>
        </p:nvSpPr>
        <p:spPr/>
        <p:txBody>
          <a:bodyPr rIns="228600"/>
          <a:lstStyle/>
          <a:p>
            <a:pPr>
              <a:spcBef>
                <a:spcPct val="35000"/>
              </a:spcBef>
            </a:pPr>
            <a:r>
              <a:rPr lang="en-US" altLang="en-US" dirty="0"/>
              <a:t>Possible causes</a:t>
            </a:r>
          </a:p>
          <a:p>
            <a:pPr lvl="1">
              <a:spcBef>
                <a:spcPct val="35000"/>
              </a:spcBef>
            </a:pPr>
            <a:r>
              <a:rPr lang="en-US" altLang="en-US" dirty="0"/>
              <a:t>Genetic factors</a:t>
            </a:r>
          </a:p>
          <a:p>
            <a:pPr lvl="1">
              <a:spcBef>
                <a:spcPct val="35000"/>
              </a:spcBef>
            </a:pPr>
            <a:r>
              <a:rPr lang="en-US" altLang="en-US" dirty="0"/>
              <a:t>Congenital infections</a:t>
            </a:r>
          </a:p>
          <a:p>
            <a:pPr lvl="1">
              <a:spcBef>
                <a:spcPct val="35000"/>
              </a:spcBef>
            </a:pPr>
            <a:r>
              <a:rPr lang="en-US" altLang="en-US" dirty="0"/>
              <a:t>Malnutrition</a:t>
            </a:r>
          </a:p>
          <a:p>
            <a:pPr lvl="1">
              <a:spcBef>
                <a:spcPct val="35000"/>
              </a:spcBef>
            </a:pPr>
            <a:r>
              <a:rPr lang="en-US" altLang="en-US" dirty="0"/>
              <a:t>Environmental factors</a:t>
            </a:r>
          </a:p>
          <a:p>
            <a:pPr lvl="1">
              <a:spcBef>
                <a:spcPct val="35000"/>
              </a:spcBef>
            </a:pPr>
            <a:r>
              <a:rPr lang="en-US" altLang="en-US" dirty="0"/>
              <a:t>Fetal alcohol syndrome</a:t>
            </a:r>
          </a:p>
          <a:p>
            <a:pPr lvl="1">
              <a:spcBef>
                <a:spcPct val="35000"/>
              </a:spcBef>
            </a:pPr>
            <a:r>
              <a:rPr lang="en-US" altLang="en-US" dirty="0"/>
              <a:t>Traumatic brain injury </a:t>
            </a:r>
          </a:p>
          <a:p>
            <a:pPr lvl="1">
              <a:spcBef>
                <a:spcPct val="35000"/>
              </a:spcBef>
            </a:pPr>
            <a:r>
              <a:rPr lang="en-US" altLang="en-US" dirty="0"/>
              <a:t>Poisoning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pPr>
              <a:lnSpc>
                <a:spcPct val="85000"/>
              </a:lnSpc>
            </a:pPr>
            <a:r>
              <a:rPr lang="en-US" altLang="en-US" dirty="0"/>
              <a:t>Review</a:t>
            </a:r>
          </a:p>
        </p:txBody>
      </p:sp>
      <p:sp>
        <p:nvSpPr>
          <p:cNvPr id="107523" name="Content Placeholder 2"/>
          <p:cNvSpPr>
            <a:spLocks noGrp="1"/>
          </p:cNvSpPr>
          <p:nvPr>
            <p:ph type="body" idx="1"/>
          </p:nvPr>
        </p:nvSpPr>
        <p:spPr/>
        <p:txBody>
          <a:bodyPr rIns="228600"/>
          <a:lstStyle/>
          <a:p>
            <a:pPr marL="457200" indent="-457200">
              <a:spcBef>
                <a:spcPct val="35000"/>
              </a:spcBef>
              <a:buFontTx/>
              <a:buAutoNum type="arabicPeriod" startAt="5"/>
            </a:pPr>
            <a:r>
              <a:rPr lang="en-US" altLang="en-US" dirty="0"/>
              <a:t>What does the DOPE mnemonic help you to recognize?</a:t>
            </a:r>
          </a:p>
          <a:p>
            <a:pPr marL="1016000" lvl="1" indent="-444500">
              <a:spcBef>
                <a:spcPts val="860"/>
              </a:spcBef>
              <a:buFontTx/>
              <a:buAutoNum type="alphaUcPeriod"/>
            </a:pPr>
            <a:r>
              <a:rPr lang="en-US" altLang="en-US" dirty="0"/>
              <a:t>Causes of airway obstruction</a:t>
            </a:r>
            <a:br>
              <a:rPr lang="en-US" altLang="en-US" dirty="0"/>
            </a:br>
            <a:r>
              <a:rPr lang="en-US" altLang="en-US" b="1" dirty="0"/>
              <a:t>Rationale: </a:t>
            </a:r>
            <a:r>
              <a:rPr lang="en-US" altLang="en-US" dirty="0">
                <a:solidFill>
                  <a:srgbClr val="F37021"/>
                </a:solidFill>
              </a:rPr>
              <a:t>Correct answer</a:t>
            </a:r>
          </a:p>
          <a:p>
            <a:pPr marL="1016000" lvl="1" indent="-444500">
              <a:spcBef>
                <a:spcPts val="860"/>
              </a:spcBef>
              <a:buFontTx/>
              <a:buAutoNum type="alphaUcPeriod"/>
            </a:pPr>
            <a:r>
              <a:rPr lang="en-US" altLang="en-US" dirty="0"/>
              <a:t>Risk factors for patients using technology assistance</a:t>
            </a:r>
            <a:br>
              <a:rPr lang="en-US" altLang="en-US" dirty="0"/>
            </a:br>
            <a:r>
              <a:rPr lang="en-US" altLang="en-US" b="1" dirty="0"/>
              <a:t>Rationale: </a:t>
            </a:r>
            <a:r>
              <a:rPr lang="en-US" altLang="en-US" dirty="0">
                <a:solidFill>
                  <a:srgbClr val="F37021"/>
                </a:solidFill>
              </a:rPr>
              <a:t>This is not the correct answer.</a:t>
            </a:r>
          </a:p>
          <a:p>
            <a:pPr marL="1016000" lvl="1" indent="-444500">
              <a:spcBef>
                <a:spcPts val="860"/>
              </a:spcBef>
              <a:buFontTx/>
              <a:buAutoNum type="alphaUcPeriod"/>
            </a:pPr>
            <a:r>
              <a:rPr lang="en-US" altLang="en-US" dirty="0"/>
              <a:t>Questions to ask patients with pacemakers</a:t>
            </a:r>
            <a:br>
              <a:rPr lang="en-US" altLang="en-US" dirty="0"/>
            </a:br>
            <a:r>
              <a:rPr lang="en-US" altLang="en-US" b="1" dirty="0"/>
              <a:t>Rationale: </a:t>
            </a:r>
            <a:r>
              <a:rPr lang="en-US" altLang="en-US" dirty="0">
                <a:solidFill>
                  <a:srgbClr val="F37021"/>
                </a:solidFill>
              </a:rPr>
              <a:t>This is not the correct answer.</a:t>
            </a:r>
          </a:p>
          <a:p>
            <a:pPr marL="1016000" lvl="1" indent="-444500">
              <a:spcBef>
                <a:spcPts val="860"/>
              </a:spcBef>
              <a:buFontTx/>
              <a:buAutoNum type="alphaUcPeriod"/>
            </a:pPr>
            <a:r>
              <a:rPr lang="en-US" altLang="en-US" dirty="0"/>
              <a:t>A vagal nerve stimulator</a:t>
            </a:r>
            <a:br>
              <a:rPr lang="en-US" altLang="en-US" dirty="0"/>
            </a:br>
            <a:r>
              <a:rPr lang="en-US" altLang="en-US" b="1" dirty="0"/>
              <a:t>Rationale: </a:t>
            </a:r>
            <a:r>
              <a:rPr lang="en-US" altLang="en-US" dirty="0">
                <a:solidFill>
                  <a:srgbClr val="F37021"/>
                </a:solidFill>
              </a:rPr>
              <a:t>This is not the correct answer.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pPr>
              <a:lnSpc>
                <a:spcPct val="85000"/>
              </a:lnSpc>
            </a:pPr>
            <a:r>
              <a:rPr lang="en-US" altLang="en-US" dirty="0"/>
              <a:t>Review</a:t>
            </a:r>
          </a:p>
        </p:txBody>
      </p:sp>
      <p:sp>
        <p:nvSpPr>
          <p:cNvPr id="108547" name="Content Placeholder 2"/>
          <p:cNvSpPr>
            <a:spLocks noGrp="1"/>
          </p:cNvSpPr>
          <p:nvPr>
            <p:ph type="body" idx="1"/>
          </p:nvPr>
        </p:nvSpPr>
        <p:spPr/>
        <p:txBody>
          <a:bodyPr rIns="228600"/>
          <a:lstStyle/>
          <a:p>
            <a:pPr marL="457200" indent="-457200">
              <a:spcBef>
                <a:spcPct val="35000"/>
              </a:spcBef>
              <a:buFontTx/>
              <a:buAutoNum type="arabicPeriod" startAt="6"/>
            </a:pPr>
            <a:r>
              <a:rPr lang="en-US" altLang="en-US" dirty="0"/>
              <a:t>What device is placed directly into the stomach to feed patients?</a:t>
            </a:r>
          </a:p>
          <a:p>
            <a:pPr marL="1016000" lvl="1" indent="-444500">
              <a:spcBef>
                <a:spcPct val="35000"/>
              </a:spcBef>
              <a:buFontTx/>
              <a:buAutoNum type="alphaUcPeriod"/>
            </a:pPr>
            <a:r>
              <a:rPr lang="en-US" altLang="en-US" dirty="0"/>
              <a:t>Colostomy</a:t>
            </a:r>
          </a:p>
          <a:p>
            <a:pPr marL="1016000" lvl="1" indent="-444500">
              <a:spcBef>
                <a:spcPct val="35000"/>
              </a:spcBef>
              <a:buFontTx/>
              <a:buAutoNum type="alphaUcPeriod"/>
            </a:pPr>
            <a:r>
              <a:rPr lang="en-US" altLang="en-US" dirty="0"/>
              <a:t>Ileostomy</a:t>
            </a:r>
          </a:p>
          <a:p>
            <a:pPr marL="1016000" lvl="1" indent="-444500">
              <a:spcBef>
                <a:spcPct val="35000"/>
              </a:spcBef>
              <a:buFontTx/>
              <a:buAutoNum type="alphaUcPeriod"/>
            </a:pPr>
            <a:r>
              <a:rPr lang="en-US" altLang="en-US" dirty="0"/>
              <a:t>Gastrostomy tube</a:t>
            </a:r>
          </a:p>
          <a:p>
            <a:pPr marL="1016000" lvl="1" indent="-444500">
              <a:spcBef>
                <a:spcPct val="35000"/>
              </a:spcBef>
              <a:buFontTx/>
              <a:buAutoNum type="alphaUcPeriod"/>
            </a:pPr>
            <a:r>
              <a:rPr lang="en-US" altLang="en-US" dirty="0"/>
              <a:t>Central venous catheter</a:t>
            </a:r>
            <a:endParaRPr lang="en-US" alt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pPr>
              <a:lnSpc>
                <a:spcPct val="85000"/>
              </a:lnSpc>
            </a:pPr>
            <a:r>
              <a:rPr lang="en-US" altLang="en-US" dirty="0"/>
              <a:t>Review</a:t>
            </a:r>
          </a:p>
        </p:txBody>
      </p:sp>
      <p:sp>
        <p:nvSpPr>
          <p:cNvPr id="109571" name="Content Placeholder 2"/>
          <p:cNvSpPr>
            <a:spLocks noGrp="1"/>
          </p:cNvSpPr>
          <p:nvPr>
            <p:ph type="body" idx="1"/>
          </p:nvPr>
        </p:nvSpPr>
        <p:spPr/>
        <p:txBody>
          <a:bodyPr rIns="228600"/>
          <a:lstStyle/>
          <a:p>
            <a:pPr marL="0" indent="0">
              <a:buFontTx/>
              <a:buNone/>
            </a:pPr>
            <a:r>
              <a:rPr lang="en-US" altLang="en-US" b="1" dirty="0"/>
              <a:t>Answer: </a:t>
            </a:r>
            <a:r>
              <a:rPr lang="en-US" altLang="en-US" b="1" dirty="0">
                <a:solidFill>
                  <a:srgbClr val="F37021"/>
                </a:solidFill>
              </a:rPr>
              <a:t>C</a:t>
            </a:r>
          </a:p>
          <a:p>
            <a:pPr marL="0" indent="0">
              <a:spcBef>
                <a:spcPct val="35000"/>
              </a:spcBef>
              <a:buFontTx/>
              <a:buNone/>
            </a:pPr>
            <a:r>
              <a:rPr lang="en-US" altLang="en-US" b="1" dirty="0"/>
              <a:t>Rationale: </a:t>
            </a:r>
            <a:r>
              <a:rPr lang="en-US" altLang="en-US" dirty="0"/>
              <a:t>A gastrostomy tube is used to feed patients who cannot ingest fluids, food, or medication by mouth.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110595" name="Rectangle 3"/>
          <p:cNvSpPr>
            <a:spLocks noGrp="1" noChangeArrowheads="1"/>
          </p:cNvSpPr>
          <p:nvPr>
            <p:ph type="body" idx="1"/>
          </p:nvPr>
        </p:nvSpPr>
        <p:spPr/>
        <p:txBody>
          <a:bodyPr rIns="228600"/>
          <a:lstStyle/>
          <a:p>
            <a:pPr marL="457200" indent="-457200">
              <a:spcBef>
                <a:spcPct val="35000"/>
              </a:spcBef>
              <a:buFontTx/>
              <a:buAutoNum type="arabicPeriod" startAt="6"/>
            </a:pPr>
            <a:r>
              <a:rPr lang="en-US" altLang="en-US" dirty="0"/>
              <a:t>What device is placed directly into the stomach to feed patients?</a:t>
            </a:r>
          </a:p>
          <a:p>
            <a:pPr marL="1016000" lvl="1" indent="-444500">
              <a:spcBef>
                <a:spcPct val="35000"/>
              </a:spcBef>
              <a:buFontTx/>
              <a:buAutoNum type="alphaUcPeriod"/>
            </a:pPr>
            <a:r>
              <a:rPr lang="en-US" altLang="en-US" dirty="0"/>
              <a:t>Colostomy</a:t>
            </a:r>
            <a:br>
              <a:rPr lang="en-US" altLang="en-US" dirty="0"/>
            </a:br>
            <a:r>
              <a:rPr lang="en-US" altLang="en-US" b="1" dirty="0"/>
              <a:t>Rationale: </a:t>
            </a:r>
            <a:r>
              <a:rPr lang="en-US" altLang="en-US" dirty="0">
                <a:solidFill>
                  <a:srgbClr val="F37021"/>
                </a:solidFill>
              </a:rPr>
              <a:t>This allows for elimination of waste.</a:t>
            </a:r>
          </a:p>
          <a:p>
            <a:pPr marL="1016000" lvl="1" indent="-444500">
              <a:spcBef>
                <a:spcPct val="35000"/>
              </a:spcBef>
              <a:buFontTx/>
              <a:buAutoNum type="alphaUcPeriod"/>
            </a:pPr>
            <a:r>
              <a:rPr lang="en-US" altLang="en-US" dirty="0"/>
              <a:t>Ileostomy</a:t>
            </a:r>
            <a:br>
              <a:rPr lang="en-US" altLang="en-US" dirty="0"/>
            </a:br>
            <a:r>
              <a:rPr lang="en-US" altLang="en-US" b="1" dirty="0"/>
              <a:t>Rationale: </a:t>
            </a:r>
            <a:r>
              <a:rPr lang="en-US" altLang="en-US" dirty="0">
                <a:solidFill>
                  <a:srgbClr val="F37021"/>
                </a:solidFill>
              </a:rPr>
              <a:t>This allows for elimination of waste.</a:t>
            </a:r>
          </a:p>
          <a:p>
            <a:pPr marL="1016000" lvl="1" indent="-444500">
              <a:spcBef>
                <a:spcPct val="35000"/>
              </a:spcBef>
              <a:buFontTx/>
              <a:buAutoNum type="alphaUcPeriod" startAt="3"/>
            </a:pPr>
            <a:r>
              <a:rPr lang="en-US" altLang="en-US" dirty="0"/>
              <a:t>Gastrostomy tube</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startAt="3"/>
            </a:pPr>
            <a:r>
              <a:rPr lang="en-US" altLang="en-US" dirty="0"/>
              <a:t>Central venous catheter</a:t>
            </a:r>
            <a:br>
              <a:rPr lang="en-US" altLang="en-US" dirty="0"/>
            </a:br>
            <a:r>
              <a:rPr lang="en-US" altLang="en-US" b="1" dirty="0"/>
              <a:t>Rationale: </a:t>
            </a:r>
            <a:r>
              <a:rPr lang="en-US" altLang="en-US" dirty="0">
                <a:solidFill>
                  <a:srgbClr val="F37021"/>
                </a:solidFill>
              </a:rPr>
              <a:t>This is a venous access device.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a:lnSpc>
                <a:spcPct val="85000"/>
              </a:lnSpc>
            </a:pPr>
            <a:r>
              <a:rPr lang="en-US" altLang="en-US" dirty="0"/>
              <a:t>Review</a:t>
            </a:r>
          </a:p>
        </p:txBody>
      </p:sp>
      <p:sp>
        <p:nvSpPr>
          <p:cNvPr id="112643" name="Rectangle 3"/>
          <p:cNvSpPr>
            <a:spLocks noGrp="1" noChangeArrowheads="1"/>
          </p:cNvSpPr>
          <p:nvPr>
            <p:ph type="body" idx="1"/>
          </p:nvPr>
        </p:nvSpPr>
        <p:spPr/>
        <p:txBody>
          <a:bodyPr rIns="228600"/>
          <a:lstStyle/>
          <a:p>
            <a:pPr marL="457200" indent="-457200">
              <a:spcBef>
                <a:spcPct val="35000"/>
              </a:spcBef>
              <a:buFontTx/>
              <a:buAutoNum type="arabicPeriod" startAt="7"/>
            </a:pPr>
            <a:r>
              <a:rPr lang="en-US" altLang="en-US" dirty="0"/>
              <a:t>What do vagal nerve stimulators do?</a:t>
            </a:r>
          </a:p>
          <a:p>
            <a:pPr marL="1016000" lvl="1" indent="-444500">
              <a:spcBef>
                <a:spcPct val="35000"/>
              </a:spcBef>
              <a:buFontTx/>
              <a:buAutoNum type="alphaUcPeriod"/>
            </a:pPr>
            <a:r>
              <a:rPr lang="en-US" altLang="en-US" dirty="0"/>
              <a:t>Keep seizures from occurring</a:t>
            </a:r>
          </a:p>
          <a:p>
            <a:pPr marL="1016000" lvl="1" indent="-444500">
              <a:spcBef>
                <a:spcPct val="35000"/>
              </a:spcBef>
              <a:buFontTx/>
              <a:buAutoNum type="alphaUcPeriod"/>
            </a:pPr>
            <a:r>
              <a:rPr lang="en-US" altLang="en-US" dirty="0"/>
              <a:t>Keep the airway clear from secretions</a:t>
            </a:r>
          </a:p>
          <a:p>
            <a:pPr marL="1016000" lvl="1" indent="-444500">
              <a:spcBef>
                <a:spcPct val="35000"/>
              </a:spcBef>
              <a:buFontTx/>
              <a:buAutoNum type="alphaUcPeriod"/>
            </a:pPr>
            <a:r>
              <a:rPr lang="en-US" altLang="en-US" dirty="0"/>
              <a:t>Act as an alternative treatment to medicine</a:t>
            </a:r>
          </a:p>
          <a:p>
            <a:pPr marL="1016000" lvl="1" indent="-444500">
              <a:spcBef>
                <a:spcPct val="35000"/>
              </a:spcBef>
              <a:buFontTx/>
              <a:buAutoNum type="alphaUcPeriod"/>
            </a:pPr>
            <a:r>
              <a:rPr lang="en-US" altLang="en-US" dirty="0"/>
              <a:t>Both A and C</a:t>
            </a:r>
            <a:endParaRPr lang="en-US" alt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a:lnSpc>
                <a:spcPct val="85000"/>
              </a:lnSpc>
            </a:pPr>
            <a:r>
              <a:rPr lang="en-US" altLang="en-US" dirty="0"/>
              <a:t>Review</a:t>
            </a:r>
          </a:p>
        </p:txBody>
      </p:sp>
      <p:sp>
        <p:nvSpPr>
          <p:cNvPr id="113667" name="Rectangle 3"/>
          <p:cNvSpPr>
            <a:spLocks noGrp="1" noChangeArrowheads="1"/>
          </p:cNvSpPr>
          <p:nvPr>
            <p:ph type="body" idx="1"/>
          </p:nvPr>
        </p:nvSpPr>
        <p:spPr/>
        <p:txBody>
          <a:bodyPr rIns="228600"/>
          <a:lstStyle/>
          <a:p>
            <a:pPr marL="0" indent="0">
              <a:buFontTx/>
              <a:buNone/>
            </a:pPr>
            <a:r>
              <a:rPr lang="en-US" altLang="en-US" b="1" dirty="0"/>
              <a:t>Answer:</a:t>
            </a:r>
            <a:r>
              <a:rPr lang="en-US" altLang="en-US" dirty="0">
                <a:solidFill>
                  <a:srgbClr val="F37021"/>
                </a:solidFill>
              </a:rPr>
              <a:t> </a:t>
            </a:r>
            <a:r>
              <a:rPr lang="en-US" altLang="en-US" b="1" dirty="0">
                <a:solidFill>
                  <a:srgbClr val="F37021"/>
                </a:solidFill>
              </a:rPr>
              <a:t>D</a:t>
            </a:r>
          </a:p>
          <a:p>
            <a:pPr marL="0" indent="0">
              <a:spcBef>
                <a:spcPct val="35000"/>
              </a:spcBef>
              <a:buFontTx/>
              <a:buNone/>
            </a:pPr>
            <a:r>
              <a:rPr lang="en-US" altLang="en-US" b="1" dirty="0"/>
              <a:t>Rationale: </a:t>
            </a:r>
            <a:r>
              <a:rPr lang="en-US" altLang="en-US" dirty="0"/>
              <a:t>Vagal nerve stimulators are an alternative treatment to medication for patients with seizures and keep seizures from occurring.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a:lnSpc>
                <a:spcPct val="85000"/>
              </a:lnSpc>
            </a:pPr>
            <a:r>
              <a:rPr lang="en-US" altLang="en-US" dirty="0"/>
              <a:t>Review</a:t>
            </a:r>
          </a:p>
        </p:txBody>
      </p:sp>
      <p:sp>
        <p:nvSpPr>
          <p:cNvPr id="114691" name="Rectangle 3"/>
          <p:cNvSpPr>
            <a:spLocks noGrp="1" noChangeArrowheads="1"/>
          </p:cNvSpPr>
          <p:nvPr>
            <p:ph type="body" idx="1"/>
          </p:nvPr>
        </p:nvSpPr>
        <p:spPr/>
        <p:txBody>
          <a:bodyPr rIns="228600"/>
          <a:lstStyle/>
          <a:p>
            <a:pPr marL="457200" indent="-457200">
              <a:spcBef>
                <a:spcPct val="35000"/>
              </a:spcBef>
              <a:buFontTx/>
              <a:buAutoNum type="arabicPeriod" startAt="7"/>
            </a:pPr>
            <a:r>
              <a:rPr lang="en-US" altLang="en-US" dirty="0"/>
              <a:t>What do vagal nerve stimulators do?</a:t>
            </a:r>
          </a:p>
          <a:p>
            <a:pPr marL="1016000" lvl="1" indent="-444500">
              <a:spcBef>
                <a:spcPts val="840"/>
              </a:spcBef>
              <a:buFontTx/>
              <a:buAutoNum type="alphaUcPeriod"/>
            </a:pPr>
            <a:r>
              <a:rPr lang="en-US" altLang="en-US" dirty="0"/>
              <a:t>Keep seizures from occurring</a:t>
            </a:r>
            <a:br>
              <a:rPr lang="en-US" altLang="en-US" dirty="0"/>
            </a:br>
            <a:r>
              <a:rPr lang="en-US" altLang="en-US" b="1" dirty="0"/>
              <a:t>Rationale: </a:t>
            </a:r>
            <a:r>
              <a:rPr lang="en-US" altLang="en-US" dirty="0">
                <a:solidFill>
                  <a:srgbClr val="F37021"/>
                </a:solidFill>
              </a:rPr>
              <a:t>This is one of the two correct answers.</a:t>
            </a:r>
          </a:p>
          <a:p>
            <a:pPr marL="1016000" lvl="1" indent="-444500">
              <a:spcBef>
                <a:spcPts val="840"/>
              </a:spcBef>
              <a:buFontTx/>
              <a:buAutoNum type="alphaUcPeriod"/>
            </a:pPr>
            <a:r>
              <a:rPr lang="en-US" altLang="en-US" dirty="0"/>
              <a:t>Keep the airway clear from secretion</a:t>
            </a:r>
            <a:br>
              <a:rPr lang="en-US" altLang="en-US" dirty="0"/>
            </a:br>
            <a:r>
              <a:rPr lang="en-US" altLang="en-US" b="1" dirty="0"/>
              <a:t>Rationale: </a:t>
            </a:r>
            <a:r>
              <a:rPr lang="en-US" altLang="en-US" dirty="0">
                <a:solidFill>
                  <a:srgbClr val="F37021"/>
                </a:solidFill>
              </a:rPr>
              <a:t>This is not the correct answer.</a:t>
            </a:r>
          </a:p>
          <a:p>
            <a:pPr marL="1016000" lvl="1" indent="-444500">
              <a:spcBef>
                <a:spcPts val="840"/>
              </a:spcBef>
              <a:buFontTx/>
              <a:buAutoNum type="alphaUcPeriod"/>
            </a:pPr>
            <a:r>
              <a:rPr lang="en-US" altLang="en-US" dirty="0"/>
              <a:t>Act as an alternative treatment to medication</a:t>
            </a:r>
            <a:br>
              <a:rPr lang="en-US" altLang="en-US" dirty="0"/>
            </a:br>
            <a:r>
              <a:rPr lang="en-US" altLang="en-US" b="1" dirty="0"/>
              <a:t>Rationale: </a:t>
            </a:r>
            <a:r>
              <a:rPr lang="en-US" altLang="en-US" dirty="0">
                <a:solidFill>
                  <a:srgbClr val="F37021"/>
                </a:solidFill>
              </a:rPr>
              <a:t>This is one of the two correct answers.</a:t>
            </a:r>
          </a:p>
          <a:p>
            <a:pPr marL="1016000" lvl="1" indent="-444500">
              <a:spcBef>
                <a:spcPts val="840"/>
              </a:spcBef>
              <a:buFontTx/>
              <a:buAutoNum type="alphaUcPeriod"/>
            </a:pPr>
            <a:r>
              <a:rPr lang="en-US" altLang="en-US" dirty="0"/>
              <a:t>Both A and C</a:t>
            </a:r>
            <a:br>
              <a:rPr lang="en-US" altLang="en-US" dirty="0"/>
            </a:br>
            <a:r>
              <a:rPr lang="en-US" altLang="en-US" b="1" dirty="0"/>
              <a:t>Rationale: </a:t>
            </a:r>
            <a:r>
              <a:rPr lang="en-US" altLang="en-US" dirty="0">
                <a:solidFill>
                  <a:srgbClr val="F37021"/>
                </a:solidFill>
              </a:rPr>
              <a:t>Correct answer</a:t>
            </a:r>
            <a:endParaRPr lang="en-US" altLang="en-US" sz="2000" dirty="0">
              <a:solidFill>
                <a:srgbClr val="F3702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a:lnSpc>
                <a:spcPct val="85000"/>
              </a:lnSpc>
            </a:pPr>
            <a:r>
              <a:rPr lang="en-US" altLang="en-US" dirty="0"/>
              <a:t>Review</a:t>
            </a:r>
          </a:p>
        </p:txBody>
      </p:sp>
      <p:sp>
        <p:nvSpPr>
          <p:cNvPr id="115715" name="Rectangle 3"/>
          <p:cNvSpPr>
            <a:spLocks noGrp="1" noChangeArrowheads="1"/>
          </p:cNvSpPr>
          <p:nvPr>
            <p:ph type="body" idx="1"/>
          </p:nvPr>
        </p:nvSpPr>
        <p:spPr/>
        <p:txBody>
          <a:bodyPr rIns="228600"/>
          <a:lstStyle/>
          <a:p>
            <a:pPr marL="457200" indent="-457200">
              <a:spcBef>
                <a:spcPct val="35000"/>
              </a:spcBef>
              <a:buFontTx/>
              <a:buAutoNum type="arabicPeriod" startAt="8"/>
            </a:pPr>
            <a:r>
              <a:rPr lang="en-US" altLang="en-US" dirty="0"/>
              <a:t>An important part of the assessment process for a patient with special needs is to:</a:t>
            </a:r>
          </a:p>
          <a:p>
            <a:pPr marL="1016000" lvl="1" indent="-444500">
              <a:spcBef>
                <a:spcPct val="35000"/>
              </a:spcBef>
              <a:buFontTx/>
              <a:buAutoNum type="alphaUcPeriod"/>
            </a:pPr>
            <a:r>
              <a:rPr lang="en-US" altLang="en-US" dirty="0"/>
              <a:t>interact with the caregiver.</a:t>
            </a:r>
          </a:p>
          <a:p>
            <a:pPr marL="1016000" lvl="1" indent="-444500">
              <a:spcBef>
                <a:spcPct val="35000"/>
              </a:spcBef>
              <a:buFontTx/>
              <a:buAutoNum type="alphaUcPeriod"/>
            </a:pPr>
            <a:r>
              <a:rPr lang="en-US" altLang="en-US" dirty="0"/>
              <a:t>interact with the patient.</a:t>
            </a:r>
          </a:p>
          <a:p>
            <a:pPr marL="1016000" lvl="1" indent="-444500">
              <a:spcBef>
                <a:spcPct val="35000"/>
              </a:spcBef>
              <a:buFontTx/>
              <a:buAutoNum type="alphaUcPeriod"/>
            </a:pPr>
            <a:r>
              <a:rPr lang="en-US" altLang="en-US" dirty="0"/>
              <a:t>talk to the manufacturer of the equipment being used.</a:t>
            </a:r>
          </a:p>
          <a:p>
            <a:pPr marL="1016000" lvl="1" indent="-444500">
              <a:spcBef>
                <a:spcPct val="35000"/>
              </a:spcBef>
              <a:buFontTx/>
              <a:buAutoNum type="alphaUcPeriod"/>
            </a:pPr>
            <a:r>
              <a:rPr lang="en-US" altLang="en-US" dirty="0"/>
              <a:t>transport immediately. </a:t>
            </a:r>
            <a:endParaRPr lang="en-US" alt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a:lnSpc>
                <a:spcPct val="85000"/>
              </a:lnSpc>
            </a:pPr>
            <a:r>
              <a:rPr lang="en-US" altLang="en-US" dirty="0"/>
              <a:t>Review</a:t>
            </a:r>
          </a:p>
        </p:txBody>
      </p:sp>
      <p:sp>
        <p:nvSpPr>
          <p:cNvPr id="116739"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A</a:t>
            </a:r>
          </a:p>
          <a:p>
            <a:pPr marL="0" indent="0">
              <a:spcBef>
                <a:spcPct val="35000"/>
              </a:spcBef>
              <a:buFontTx/>
              <a:buNone/>
            </a:pPr>
            <a:r>
              <a:rPr lang="en-US" altLang="en-US" b="1" dirty="0"/>
              <a:t>Rationale: </a:t>
            </a:r>
            <a:r>
              <a:rPr lang="en-US" altLang="en-US" dirty="0"/>
              <a:t>Interaction with the caregiver of a child or adult with special needs will be extremely import. They are trained to use and troubleshoot problems with medical equipment.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117763" name="Rectangle 3"/>
          <p:cNvSpPr>
            <a:spLocks noGrp="1" noChangeArrowheads="1"/>
          </p:cNvSpPr>
          <p:nvPr>
            <p:ph type="body" idx="1"/>
          </p:nvPr>
        </p:nvSpPr>
        <p:spPr/>
        <p:txBody>
          <a:bodyPr rIns="228600"/>
          <a:lstStyle/>
          <a:p>
            <a:pPr marL="457200" indent="-457200">
              <a:spcBef>
                <a:spcPct val="35000"/>
              </a:spcBef>
              <a:buFontTx/>
              <a:buAutoNum type="arabicPeriod" startAt="8"/>
            </a:pPr>
            <a:r>
              <a:rPr lang="en-US" altLang="en-US" dirty="0"/>
              <a:t>An important part of the assessment process for a patient with special needs is to:</a:t>
            </a:r>
          </a:p>
          <a:p>
            <a:pPr marL="1016000" lvl="1" indent="-444500">
              <a:spcBef>
                <a:spcPct val="35000"/>
              </a:spcBef>
              <a:buFontTx/>
              <a:buAutoNum type="alphaUcPeriod"/>
            </a:pPr>
            <a:r>
              <a:rPr lang="en-US" altLang="en-US" dirty="0"/>
              <a:t>interact with the caregiver.</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a:pPr>
            <a:r>
              <a:rPr lang="en-US" altLang="en-US" dirty="0"/>
              <a:t>interact with the patient.</a:t>
            </a:r>
            <a:br>
              <a:rPr lang="en-US" altLang="en-US" dirty="0"/>
            </a:br>
            <a:r>
              <a:rPr lang="en-US" altLang="en-US" b="1" dirty="0"/>
              <a:t>Rationale: </a:t>
            </a:r>
            <a:r>
              <a:rPr lang="en-US" altLang="en-US" dirty="0">
                <a:solidFill>
                  <a:srgbClr val="F37021"/>
                </a:solidFill>
              </a:rPr>
              <a:t>Although this is important, it is more important to talk to the caregiver.</a:t>
            </a:r>
          </a:p>
          <a:p>
            <a:pPr marL="1016000" lvl="1" indent="-444500">
              <a:spcBef>
                <a:spcPct val="35000"/>
              </a:spcBef>
              <a:buFontTx/>
              <a:buAutoNum type="alphaUcPeriod" startAt="3"/>
            </a:pPr>
            <a:r>
              <a:rPr lang="en-US" altLang="en-US" dirty="0"/>
              <a:t>talk to the manufacturer of the equipment being used.</a:t>
            </a:r>
            <a:br>
              <a:rPr lang="en-US" altLang="en-US" dirty="0"/>
            </a:br>
            <a:r>
              <a:rPr lang="en-US" altLang="en-US" b="1" dirty="0"/>
              <a:t>Rationale: </a:t>
            </a:r>
            <a:r>
              <a:rPr lang="en-US" altLang="en-US" dirty="0">
                <a:solidFill>
                  <a:srgbClr val="F37021"/>
                </a:solidFill>
              </a:rPr>
              <a:t>The caregiver will be able to help you with the equipment.</a:t>
            </a:r>
          </a:p>
          <a:p>
            <a:pPr marL="1016000" lvl="1" indent="-444500">
              <a:spcBef>
                <a:spcPct val="35000"/>
              </a:spcBef>
              <a:buFontTx/>
              <a:buAutoNum type="alphaUcPeriod" startAt="3"/>
            </a:pPr>
            <a:r>
              <a:rPr lang="en-US" altLang="en-US" dirty="0"/>
              <a:t>transport immediately. </a:t>
            </a:r>
            <a:br>
              <a:rPr lang="en-US" altLang="en-US" dirty="0"/>
            </a:br>
            <a:r>
              <a:rPr lang="en-US" altLang="en-US" b="1" dirty="0"/>
              <a:t>Rationale: </a:t>
            </a:r>
            <a:r>
              <a:rPr lang="en-US" altLang="en-US" dirty="0">
                <a:solidFill>
                  <a:srgbClr val="F37021"/>
                </a:solidFill>
              </a:rPr>
              <a:t>It is more important to talk to the caregiver.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nSpc>
                <a:spcPct val="85000"/>
              </a:lnSpc>
            </a:pPr>
            <a:r>
              <a:rPr lang="en-US" altLang="en-US" dirty="0"/>
              <a:t>Intellectual Disability </a:t>
            </a:r>
            <a:r>
              <a:rPr lang="en-US" altLang="en-US" sz="2000" b="0" dirty="0"/>
              <a:t>(3 of 3)</a:t>
            </a:r>
          </a:p>
        </p:txBody>
      </p:sp>
      <p:sp>
        <p:nvSpPr>
          <p:cNvPr id="14339" name="Content Placeholder 2"/>
          <p:cNvSpPr>
            <a:spLocks noGrp="1"/>
          </p:cNvSpPr>
          <p:nvPr>
            <p:ph type="body" idx="1"/>
          </p:nvPr>
        </p:nvSpPr>
        <p:spPr/>
        <p:txBody>
          <a:bodyPr rIns="228600"/>
          <a:lstStyle/>
          <a:p>
            <a:pPr>
              <a:spcBef>
                <a:spcPct val="35000"/>
              </a:spcBef>
            </a:pPr>
            <a:r>
              <a:rPr lang="en-US" altLang="en-US" dirty="0"/>
              <a:t>Rely on patients and family members for information. </a:t>
            </a:r>
          </a:p>
          <a:p>
            <a:pPr>
              <a:spcBef>
                <a:spcPct val="35000"/>
              </a:spcBef>
            </a:pPr>
            <a:r>
              <a:rPr lang="en-US" altLang="en-US" dirty="0"/>
              <a:t>Patient may have difficulty adjusting to change or a break in routine.</a:t>
            </a:r>
          </a:p>
          <a:p>
            <a:pPr>
              <a:spcBef>
                <a:spcPct val="35000"/>
              </a:spcBef>
            </a:pPr>
            <a:r>
              <a:rPr lang="en-US" altLang="en-US" dirty="0"/>
              <a:t>Patients with intellectual</a:t>
            </a:r>
            <a:r>
              <a:rPr lang="en-US" altLang="en-US" b="1" dirty="0"/>
              <a:t> </a:t>
            </a:r>
            <a:r>
              <a:rPr lang="en-US" altLang="en-US" dirty="0"/>
              <a:t>disabilities are susceptible to the same diseases as other patients.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a:lnSpc>
                <a:spcPct val="85000"/>
              </a:lnSpc>
            </a:pPr>
            <a:r>
              <a:rPr lang="en-US" altLang="en-US" dirty="0"/>
              <a:t>Review</a:t>
            </a:r>
          </a:p>
        </p:txBody>
      </p:sp>
      <p:sp>
        <p:nvSpPr>
          <p:cNvPr id="119811" name="Rectangle 3"/>
          <p:cNvSpPr>
            <a:spLocks noGrp="1" noChangeArrowheads="1"/>
          </p:cNvSpPr>
          <p:nvPr>
            <p:ph type="body" idx="1"/>
          </p:nvPr>
        </p:nvSpPr>
        <p:spPr/>
        <p:txBody>
          <a:bodyPr rIns="228600"/>
          <a:lstStyle/>
          <a:p>
            <a:pPr marL="457200" indent="-457200">
              <a:spcBef>
                <a:spcPct val="35000"/>
              </a:spcBef>
              <a:buFontTx/>
              <a:buAutoNum type="arabicPeriod" startAt="9"/>
            </a:pPr>
            <a:r>
              <a:rPr lang="en-US" altLang="en-US" dirty="0"/>
              <a:t>What improves a patient’s quality of life shortly before death?</a:t>
            </a:r>
          </a:p>
          <a:p>
            <a:pPr marL="1016000" lvl="1" indent="-444500">
              <a:spcBef>
                <a:spcPct val="35000"/>
              </a:spcBef>
              <a:buFontTx/>
              <a:buAutoNum type="alphaUcPeriod"/>
            </a:pPr>
            <a:r>
              <a:rPr lang="en-US" altLang="en-US" dirty="0"/>
              <a:t>Home care</a:t>
            </a:r>
          </a:p>
          <a:p>
            <a:pPr marL="1016000" lvl="1" indent="-444500">
              <a:spcBef>
                <a:spcPct val="35000"/>
              </a:spcBef>
              <a:buFontTx/>
              <a:buAutoNum type="alphaUcPeriod"/>
            </a:pPr>
            <a:r>
              <a:rPr lang="en-US" altLang="en-US" dirty="0"/>
              <a:t>Hospice care</a:t>
            </a:r>
          </a:p>
          <a:p>
            <a:pPr marL="1016000" lvl="1" indent="-444500">
              <a:spcBef>
                <a:spcPct val="35000"/>
              </a:spcBef>
              <a:buFontTx/>
              <a:buAutoNum type="alphaUcPeriod"/>
            </a:pPr>
            <a:r>
              <a:rPr lang="en-US" altLang="en-US" dirty="0"/>
              <a:t>Comfort care</a:t>
            </a:r>
          </a:p>
          <a:p>
            <a:pPr marL="1016000" lvl="1" indent="-444500">
              <a:spcBef>
                <a:spcPct val="35000"/>
              </a:spcBef>
              <a:buFontTx/>
              <a:buAutoNum type="alphaUcPeriod"/>
            </a:pPr>
            <a:r>
              <a:rPr lang="en-US" altLang="en-US" dirty="0"/>
              <a:t>Health care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a:lnSpc>
                <a:spcPct val="85000"/>
              </a:lnSpc>
            </a:pPr>
            <a:r>
              <a:rPr lang="en-US" altLang="en-US" dirty="0"/>
              <a:t>Review</a:t>
            </a:r>
          </a:p>
        </p:txBody>
      </p:sp>
      <p:sp>
        <p:nvSpPr>
          <p:cNvPr id="120835"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C</a:t>
            </a:r>
          </a:p>
          <a:p>
            <a:pPr marL="0" indent="0">
              <a:spcBef>
                <a:spcPct val="35000"/>
              </a:spcBef>
              <a:buFontTx/>
              <a:buNone/>
            </a:pPr>
            <a:r>
              <a:rPr lang="en-US" altLang="en-US" b="1" dirty="0"/>
              <a:t>Rationale: </a:t>
            </a:r>
            <a:r>
              <a:rPr lang="en-US" altLang="en-US" dirty="0"/>
              <a:t>Comfort care is also called palliative care. Pain medications are provided during a patient’s last days so he or she can enjoy time with family and friends.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121859" name="Rectangle 3"/>
          <p:cNvSpPr>
            <a:spLocks noGrp="1" noChangeArrowheads="1"/>
          </p:cNvSpPr>
          <p:nvPr>
            <p:ph type="body" idx="1"/>
          </p:nvPr>
        </p:nvSpPr>
        <p:spPr/>
        <p:txBody>
          <a:bodyPr rIns="228600"/>
          <a:lstStyle/>
          <a:p>
            <a:pPr marL="457200" indent="-457200">
              <a:spcBef>
                <a:spcPct val="35000"/>
              </a:spcBef>
              <a:buFontTx/>
              <a:buAutoNum type="arabicPeriod" startAt="9"/>
            </a:pPr>
            <a:r>
              <a:rPr lang="en-US" altLang="en-US" dirty="0"/>
              <a:t>What improves a patient’s quality of life shortly before death?</a:t>
            </a:r>
          </a:p>
          <a:p>
            <a:pPr marL="1016000" lvl="1" indent="-444500">
              <a:spcBef>
                <a:spcPct val="35000"/>
              </a:spcBef>
              <a:buFontTx/>
              <a:buAutoNum type="alphaUcPeriod"/>
            </a:pPr>
            <a:r>
              <a:rPr lang="en-US" altLang="en-US" dirty="0"/>
              <a:t>Home care</a:t>
            </a:r>
            <a:br>
              <a:rPr lang="en-US" altLang="en-US" dirty="0"/>
            </a:br>
            <a:r>
              <a:rPr lang="en-US" altLang="en-US" b="1" dirty="0"/>
              <a:t>Rationale: </a:t>
            </a:r>
            <a:r>
              <a:rPr lang="en-US" altLang="en-US" dirty="0">
                <a:solidFill>
                  <a:srgbClr val="F37021"/>
                </a:solidFill>
              </a:rPr>
              <a:t>Home care may improve the patient’s quality of life.</a:t>
            </a:r>
          </a:p>
          <a:p>
            <a:pPr marL="1016000" lvl="1" indent="-444500">
              <a:spcBef>
                <a:spcPct val="35000"/>
              </a:spcBef>
              <a:buFontTx/>
              <a:buAutoNum type="alphaUcPeriod"/>
            </a:pPr>
            <a:r>
              <a:rPr lang="en-US" altLang="en-US" dirty="0"/>
              <a:t>Hospice care</a:t>
            </a:r>
            <a:br>
              <a:rPr lang="en-US" altLang="en-US" dirty="0"/>
            </a:br>
            <a:r>
              <a:rPr lang="en-US" altLang="en-US" b="1" dirty="0"/>
              <a:t>Rationale: </a:t>
            </a:r>
            <a:r>
              <a:rPr lang="en-US" altLang="en-US" dirty="0">
                <a:solidFill>
                  <a:srgbClr val="F37021"/>
                </a:solidFill>
              </a:rPr>
              <a:t>Hospice care may improve the patient’s quality of life.</a:t>
            </a:r>
          </a:p>
          <a:p>
            <a:pPr marL="1016000" lvl="1" indent="-444500">
              <a:spcBef>
                <a:spcPct val="35000"/>
              </a:spcBef>
              <a:buFontTx/>
              <a:buAutoNum type="alphaUcPeriod" startAt="3"/>
            </a:pPr>
            <a:r>
              <a:rPr lang="en-US" altLang="en-US" dirty="0"/>
              <a:t>Comfort care</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startAt="3"/>
            </a:pPr>
            <a:r>
              <a:rPr lang="en-US" altLang="en-US" dirty="0"/>
              <a:t>Health care</a:t>
            </a:r>
            <a:br>
              <a:rPr lang="en-US" altLang="en-US" dirty="0"/>
            </a:br>
            <a:r>
              <a:rPr lang="en-US" altLang="en-US" b="1" dirty="0"/>
              <a:t>Rationale: </a:t>
            </a:r>
            <a:r>
              <a:rPr lang="en-US" altLang="en-US" dirty="0">
                <a:solidFill>
                  <a:srgbClr val="F37021"/>
                </a:solidFill>
              </a:rPr>
              <a:t>This is not the correct answer.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a:lnSpc>
                <a:spcPct val="85000"/>
              </a:lnSpc>
            </a:pPr>
            <a:r>
              <a:rPr lang="en-US" altLang="en-US" dirty="0"/>
              <a:t>Review</a:t>
            </a:r>
          </a:p>
        </p:txBody>
      </p:sp>
      <p:sp>
        <p:nvSpPr>
          <p:cNvPr id="123907" name="Rectangle 3"/>
          <p:cNvSpPr>
            <a:spLocks noGrp="1" noChangeArrowheads="1"/>
          </p:cNvSpPr>
          <p:nvPr>
            <p:ph type="body" idx="1"/>
          </p:nvPr>
        </p:nvSpPr>
        <p:spPr/>
        <p:txBody>
          <a:bodyPr rIns="228600"/>
          <a:lstStyle/>
          <a:p>
            <a:pPr marL="688975" indent="-688975">
              <a:spcBef>
                <a:spcPct val="35000"/>
              </a:spcBef>
              <a:buFontTx/>
              <a:buAutoNum type="arabicPeriod" startAt="10"/>
            </a:pPr>
            <a:r>
              <a:rPr lang="en-US" altLang="en-US" dirty="0"/>
              <a:t>The Emergency Medical Treatment and Active Labor Act (EMTALA) states that:</a:t>
            </a:r>
          </a:p>
          <a:p>
            <a:pPr marL="1247775" lvl="1" indent="-444500">
              <a:spcBef>
                <a:spcPct val="35000"/>
              </a:spcBef>
              <a:buFontTx/>
              <a:buAutoNum type="alphaUcPeriod"/>
            </a:pPr>
            <a:r>
              <a:rPr lang="en-US" altLang="en-US" dirty="0"/>
              <a:t>patients should only be treated if they can pay for care.</a:t>
            </a:r>
          </a:p>
          <a:p>
            <a:pPr marL="1247775" lvl="1" indent="-444500">
              <a:spcBef>
                <a:spcPct val="35000"/>
              </a:spcBef>
              <a:buFontTx/>
              <a:buAutoNum type="alphaUcPeriod"/>
            </a:pPr>
            <a:r>
              <a:rPr lang="en-US" altLang="en-US" dirty="0"/>
              <a:t>all patients must be treated regardless of their ability to pay for care.</a:t>
            </a:r>
          </a:p>
          <a:p>
            <a:pPr marL="1247775" lvl="1" indent="-444500">
              <a:spcBef>
                <a:spcPct val="35000"/>
              </a:spcBef>
              <a:buFontTx/>
              <a:buAutoNum type="alphaUcPeriod"/>
            </a:pPr>
            <a:r>
              <a:rPr lang="en-US" altLang="en-US" dirty="0"/>
              <a:t>only those with serious injuries can be treated without payment for care.</a:t>
            </a:r>
          </a:p>
          <a:p>
            <a:pPr marL="1247775" lvl="1" indent="-444500">
              <a:spcBef>
                <a:spcPct val="35000"/>
              </a:spcBef>
              <a:buFontTx/>
              <a:buAutoNum type="alphaUcPeriod"/>
            </a:pPr>
            <a:r>
              <a:rPr lang="en-US" altLang="en-US" dirty="0"/>
              <a:t>only certain facilities can treat patients who cannot pay for care.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a:lnSpc>
                <a:spcPct val="85000"/>
              </a:lnSpc>
            </a:pPr>
            <a:r>
              <a:rPr lang="en-US" altLang="en-US" dirty="0"/>
              <a:t>Review</a:t>
            </a:r>
          </a:p>
        </p:txBody>
      </p:sp>
      <p:sp>
        <p:nvSpPr>
          <p:cNvPr id="124931"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B</a:t>
            </a:r>
          </a:p>
          <a:p>
            <a:pPr marL="0" indent="0">
              <a:spcBef>
                <a:spcPct val="35000"/>
              </a:spcBef>
              <a:buFontTx/>
              <a:buNone/>
            </a:pPr>
            <a:r>
              <a:rPr lang="en-US" altLang="en-US" b="1" dirty="0"/>
              <a:t>Rationale: </a:t>
            </a:r>
            <a:r>
              <a:rPr lang="en-US" altLang="en-US" dirty="0"/>
              <a:t>The Emergency Medical Treatment and Active Labor Act (EMTALA) requires all facilities to assess and treat patients regardless of their ability to pay for care.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125955" name="Rectangle 3"/>
          <p:cNvSpPr>
            <a:spLocks noGrp="1" noChangeArrowheads="1"/>
          </p:cNvSpPr>
          <p:nvPr>
            <p:ph type="body" idx="1"/>
          </p:nvPr>
        </p:nvSpPr>
        <p:spPr/>
        <p:txBody>
          <a:bodyPr rIns="228600"/>
          <a:lstStyle/>
          <a:p>
            <a:pPr marL="688975" indent="-688975">
              <a:spcBef>
                <a:spcPct val="35000"/>
              </a:spcBef>
              <a:buFontTx/>
              <a:buAutoNum type="arabicPeriod" startAt="10"/>
            </a:pPr>
            <a:r>
              <a:rPr lang="en-US" altLang="en-US" dirty="0"/>
              <a:t>The Emergency Medical Treatment and Active Labor Act (EMTALA) states that:</a:t>
            </a:r>
          </a:p>
          <a:p>
            <a:pPr marL="1247775" lvl="1" indent="-444500">
              <a:spcBef>
                <a:spcPct val="35000"/>
              </a:spcBef>
              <a:buFontTx/>
              <a:buAutoNum type="alphaUcPeriod"/>
            </a:pPr>
            <a:r>
              <a:rPr lang="en-US" altLang="en-US" dirty="0"/>
              <a:t>patients should only be treated if they can pay for care.</a:t>
            </a:r>
            <a:br>
              <a:rPr lang="en-US" altLang="en-US" dirty="0"/>
            </a:br>
            <a:r>
              <a:rPr lang="en-US" altLang="en-US" b="1" dirty="0"/>
              <a:t>Rationale: </a:t>
            </a:r>
            <a:r>
              <a:rPr lang="en-US" altLang="en-US" dirty="0">
                <a:solidFill>
                  <a:srgbClr val="F37021"/>
                </a:solidFill>
              </a:rPr>
              <a:t>This is not the correct answer.</a:t>
            </a:r>
          </a:p>
          <a:p>
            <a:pPr marL="1247775" lvl="1" indent="-444500">
              <a:spcBef>
                <a:spcPct val="35000"/>
              </a:spcBef>
              <a:buFontTx/>
              <a:buAutoNum type="alphaUcPeriod"/>
            </a:pPr>
            <a:r>
              <a:rPr lang="en-US" altLang="en-US" dirty="0"/>
              <a:t>all patients must be treated regardless of their ability to pay for care.</a:t>
            </a:r>
            <a:br>
              <a:rPr lang="en-US" altLang="en-US" dirty="0"/>
            </a:br>
            <a:r>
              <a:rPr lang="en-US" altLang="en-US" b="1" dirty="0"/>
              <a:t>Rationale: </a:t>
            </a:r>
            <a:r>
              <a:rPr lang="en-US" altLang="en-US" dirty="0">
                <a:solidFill>
                  <a:srgbClr val="F37021"/>
                </a:solidFill>
              </a:rPr>
              <a:t>Correct answer</a:t>
            </a:r>
          </a:p>
          <a:p>
            <a:pPr marL="1260475" lvl="1" indent="-457200">
              <a:spcBef>
                <a:spcPct val="35000"/>
              </a:spcBef>
              <a:buFontTx/>
              <a:buAutoNum type="alphaUcPeriod" startAt="3"/>
            </a:pPr>
            <a:r>
              <a:rPr lang="en-US" altLang="en-US" dirty="0"/>
              <a:t>only those with serious injuries can be treated without payment for care.</a:t>
            </a:r>
            <a:br>
              <a:rPr lang="en-US" altLang="en-US" dirty="0"/>
            </a:br>
            <a:r>
              <a:rPr lang="en-US" altLang="en-US" b="1" dirty="0"/>
              <a:t>Rationale: </a:t>
            </a:r>
            <a:r>
              <a:rPr lang="en-US" altLang="en-US" dirty="0">
                <a:solidFill>
                  <a:srgbClr val="F37021"/>
                </a:solidFill>
              </a:rPr>
              <a:t>This is not the correct answer.</a:t>
            </a:r>
          </a:p>
          <a:p>
            <a:pPr marL="1260475" lvl="1" indent="-457200">
              <a:spcBef>
                <a:spcPct val="35000"/>
              </a:spcBef>
              <a:buFontTx/>
              <a:buAutoNum type="alphaUcPeriod" startAt="3"/>
            </a:pPr>
            <a:r>
              <a:rPr lang="en-US" altLang="en-US" dirty="0"/>
              <a:t>only certain facilities can treat patients who cannot pay for care.</a:t>
            </a:r>
            <a:br>
              <a:rPr lang="en-US" altLang="en-US" dirty="0"/>
            </a:br>
            <a:r>
              <a:rPr lang="en-US" altLang="en-US" b="1" dirty="0"/>
              <a:t>Rationale: </a:t>
            </a:r>
            <a:r>
              <a:rPr lang="en-US" altLang="en-US" dirty="0">
                <a:solidFill>
                  <a:srgbClr val="F37021"/>
                </a:solidFill>
              </a:rPr>
              <a:t>This is not the correct answer.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nSpc>
                <a:spcPct val="85000"/>
              </a:lnSpc>
            </a:pPr>
            <a:r>
              <a:rPr lang="en-US" altLang="en-US" dirty="0"/>
              <a:t>Autism Spectrum Disorder </a:t>
            </a:r>
            <a:r>
              <a:rPr lang="en-US" altLang="en-US" sz="2000" b="0" dirty="0"/>
              <a:t>(1 of 3)</a:t>
            </a:r>
          </a:p>
        </p:txBody>
      </p:sp>
      <p:sp>
        <p:nvSpPr>
          <p:cNvPr id="15363" name="Content Placeholder 2"/>
          <p:cNvSpPr>
            <a:spLocks noGrp="1"/>
          </p:cNvSpPr>
          <p:nvPr>
            <p:ph type="body" idx="1"/>
          </p:nvPr>
        </p:nvSpPr>
        <p:spPr/>
        <p:txBody>
          <a:bodyPr rIns="228600"/>
          <a:lstStyle/>
          <a:p>
            <a:pPr>
              <a:spcBef>
                <a:spcPct val="35000"/>
              </a:spcBef>
            </a:pPr>
            <a:r>
              <a:rPr lang="en-US" altLang="en-US" dirty="0"/>
              <a:t>Intellectual disability characterized deficits in social communication along with restrictive, repetitive patterns of behavior, interests, and activities.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nSpc>
                <a:spcPct val="85000"/>
              </a:lnSpc>
            </a:pPr>
            <a:r>
              <a:rPr lang="en-US" altLang="en-US" dirty="0"/>
              <a:t>Autism Spectrum Disorder </a:t>
            </a:r>
            <a:r>
              <a:rPr lang="en-US" altLang="en-US" sz="2000" b="0" dirty="0"/>
              <a:t>(2 of 3)</a:t>
            </a:r>
          </a:p>
        </p:txBody>
      </p:sp>
      <p:sp>
        <p:nvSpPr>
          <p:cNvPr id="16387" name="Content Placeholder 2"/>
          <p:cNvSpPr>
            <a:spLocks noGrp="1"/>
          </p:cNvSpPr>
          <p:nvPr>
            <p:ph type="body" idx="1"/>
          </p:nvPr>
        </p:nvSpPr>
        <p:spPr/>
        <p:txBody>
          <a:bodyPr rIns="228600"/>
          <a:lstStyle/>
          <a:p>
            <a:pPr>
              <a:spcBef>
                <a:spcPct val="35000"/>
              </a:spcBef>
            </a:pPr>
            <a:r>
              <a:rPr lang="en-US" altLang="en-US" dirty="0"/>
              <a:t>Often have abnormal sensory responses</a:t>
            </a:r>
          </a:p>
          <a:p>
            <a:pPr lvl="1">
              <a:spcBef>
                <a:spcPct val="35000"/>
              </a:spcBef>
            </a:pPr>
            <a:r>
              <a:rPr lang="en-US" altLang="en-US" dirty="0"/>
              <a:t>May not feel cold, heat, or pain as others do</a:t>
            </a:r>
          </a:p>
          <a:p>
            <a:pPr lvl="1">
              <a:spcBef>
                <a:spcPct val="35000"/>
              </a:spcBef>
            </a:pPr>
            <a:r>
              <a:rPr lang="en-US" altLang="en-US" dirty="0"/>
              <a:t>May respond to pain by laughing, humming, singing, or removing clothing</a:t>
            </a:r>
          </a:p>
          <a:p>
            <a:pPr>
              <a:spcBef>
                <a:spcPct val="35000"/>
              </a:spcBef>
            </a:pPr>
            <a:r>
              <a:rPr lang="en-US" altLang="en-US" dirty="0"/>
              <a:t>May have increased sensitivity to noise or physical stimulation</a:t>
            </a:r>
          </a:p>
          <a:p>
            <a:pPr lvl="1">
              <a:spcBef>
                <a:spcPct val="35000"/>
              </a:spcBef>
            </a:pPr>
            <a:r>
              <a:rPr lang="en-US" altLang="en-US" dirty="0"/>
              <a:t>Keep the environment calm and minimize stimulation.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nSpc>
                <a:spcPct val="85000"/>
              </a:lnSpc>
            </a:pPr>
            <a:r>
              <a:rPr lang="en-US" altLang="en-US" dirty="0"/>
              <a:t>Autism Spectrum Disorder </a:t>
            </a:r>
            <a:r>
              <a:rPr lang="en-US" altLang="en-US" sz="2000" b="0" dirty="0"/>
              <a:t>(3 of 3)</a:t>
            </a:r>
          </a:p>
        </p:txBody>
      </p:sp>
      <p:sp>
        <p:nvSpPr>
          <p:cNvPr id="17411" name="Content Placeholder 2"/>
          <p:cNvSpPr>
            <a:spLocks noGrp="1"/>
          </p:cNvSpPr>
          <p:nvPr>
            <p:ph type="body" idx="1"/>
          </p:nvPr>
        </p:nvSpPr>
        <p:spPr/>
        <p:txBody>
          <a:bodyPr rIns="228600"/>
          <a:lstStyle/>
          <a:p>
            <a:pPr>
              <a:spcBef>
                <a:spcPct val="35000"/>
              </a:spcBef>
            </a:pPr>
            <a:r>
              <a:rPr lang="en-US" altLang="en-US" dirty="0"/>
              <a:t>Increased sensitivity to noise or physical stimulation (cont’d)</a:t>
            </a:r>
          </a:p>
          <a:p>
            <a:pPr lvl="1">
              <a:spcBef>
                <a:spcPct val="35000"/>
              </a:spcBef>
            </a:pPr>
            <a:r>
              <a:rPr lang="en-US" altLang="en-US" dirty="0"/>
              <a:t>Demonstration of examination techniques on a trusted individual may comfort the patient.</a:t>
            </a:r>
          </a:p>
          <a:p>
            <a:pPr lvl="1">
              <a:spcBef>
                <a:spcPct val="35000"/>
              </a:spcBef>
            </a:pPr>
            <a:r>
              <a:rPr lang="en-US" altLang="en-US" dirty="0"/>
              <a:t>Use short, direct and simple phrases when communicating.</a:t>
            </a:r>
          </a:p>
          <a:p>
            <a:pPr lvl="1">
              <a:spcBef>
                <a:spcPct val="35000"/>
              </a:spcBef>
            </a:pPr>
            <a:r>
              <a:rPr lang="en-US" altLang="en-US" dirty="0"/>
              <a:t>Allow extra time for the patient to process the communication if possible.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nSpc>
                <a:spcPct val="85000"/>
              </a:lnSpc>
            </a:pPr>
            <a:r>
              <a:rPr lang="en-US" altLang="en-US" dirty="0"/>
              <a:t>Down Syndrome </a:t>
            </a:r>
            <a:r>
              <a:rPr lang="en-US" altLang="en-US" sz="2000" b="0" dirty="0"/>
              <a:t>(1 of 4)</a:t>
            </a:r>
          </a:p>
        </p:txBody>
      </p:sp>
      <p:sp>
        <p:nvSpPr>
          <p:cNvPr id="18435" name="Content Placeholder 2"/>
          <p:cNvSpPr>
            <a:spLocks noGrp="1"/>
          </p:cNvSpPr>
          <p:nvPr>
            <p:ph idx="1"/>
          </p:nvPr>
        </p:nvSpPr>
        <p:spPr/>
        <p:txBody>
          <a:bodyPr rIns="228600"/>
          <a:lstStyle/>
          <a:p>
            <a:pPr>
              <a:spcBef>
                <a:spcPct val="35000"/>
              </a:spcBef>
            </a:pPr>
            <a:r>
              <a:rPr lang="en-US" altLang="en-US" dirty="0"/>
              <a:t>A genetic chromosomal defect that can occur during fetal development</a:t>
            </a:r>
          </a:p>
          <a:p>
            <a:pPr lvl="1">
              <a:spcBef>
                <a:spcPct val="35000"/>
              </a:spcBef>
            </a:pPr>
            <a:r>
              <a:rPr lang="en-US" altLang="en-US" dirty="0"/>
              <a:t>Results in mild to severe intellectual</a:t>
            </a:r>
            <a:r>
              <a:rPr lang="en-US" altLang="en-US" b="1" dirty="0"/>
              <a:t> </a:t>
            </a:r>
            <a:r>
              <a:rPr lang="en-US" altLang="en-US" dirty="0"/>
              <a:t>impairment</a:t>
            </a:r>
          </a:p>
          <a:p>
            <a:pPr>
              <a:spcBef>
                <a:spcPct val="35000"/>
              </a:spcBef>
            </a:pPr>
            <a:r>
              <a:rPr lang="en-US" altLang="en-US" dirty="0"/>
              <a:t>Increased maternal age and family history are known risk factors.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nSpc>
                <a:spcPct val="85000"/>
              </a:lnSpc>
            </a:pPr>
            <a:r>
              <a:rPr lang="en-US" altLang="en-US" dirty="0"/>
              <a:t>Down Syndrome </a:t>
            </a:r>
            <a:r>
              <a:rPr lang="en-US" altLang="en-US" sz="2000" b="0" dirty="0"/>
              <a:t>(2 of 4)</a:t>
            </a:r>
          </a:p>
        </p:txBody>
      </p:sp>
      <p:sp>
        <p:nvSpPr>
          <p:cNvPr id="19459" name="Content Placeholder 2"/>
          <p:cNvSpPr>
            <a:spLocks noGrp="1"/>
          </p:cNvSpPr>
          <p:nvPr>
            <p:ph type="body" idx="1"/>
          </p:nvPr>
        </p:nvSpPr>
        <p:spPr>
          <a:xfrm>
            <a:off x="914400" y="1447800"/>
            <a:ext cx="5486400" cy="4800600"/>
          </a:xfrm>
        </p:spPr>
        <p:txBody>
          <a:bodyPr rIns="228600"/>
          <a:lstStyle/>
          <a:p>
            <a:pPr>
              <a:spcBef>
                <a:spcPct val="35000"/>
              </a:spcBef>
            </a:pPr>
            <a:r>
              <a:rPr lang="en-US" altLang="en-US" dirty="0"/>
              <a:t>Physical abnormalities</a:t>
            </a:r>
          </a:p>
          <a:p>
            <a:pPr lvl="1">
              <a:spcBef>
                <a:spcPct val="35000"/>
              </a:spcBef>
            </a:pPr>
            <a:r>
              <a:rPr lang="en-US" altLang="en-US" dirty="0"/>
              <a:t>Round head with flat occiput</a:t>
            </a:r>
          </a:p>
          <a:p>
            <a:pPr lvl="1">
              <a:spcBef>
                <a:spcPct val="35000"/>
              </a:spcBef>
            </a:pPr>
            <a:r>
              <a:rPr lang="en-US" altLang="en-US" dirty="0"/>
              <a:t>Enlarged, protruding tongue</a:t>
            </a:r>
          </a:p>
          <a:p>
            <a:pPr lvl="1">
              <a:spcBef>
                <a:spcPct val="35000"/>
              </a:spcBef>
            </a:pPr>
            <a:r>
              <a:rPr lang="en-US" altLang="en-US" dirty="0"/>
              <a:t>Slanted, wide-set eyes</a:t>
            </a:r>
          </a:p>
        </p:txBody>
      </p:sp>
      <p:sp>
        <p:nvSpPr>
          <p:cNvPr id="2" name="Rectangle 1"/>
          <p:cNvSpPr/>
          <p:nvPr/>
        </p:nvSpPr>
        <p:spPr>
          <a:xfrm>
            <a:off x="6726238" y="4946871"/>
            <a:ext cx="4167359" cy="369332"/>
          </a:xfrm>
          <a:prstGeom prst="rect">
            <a:avLst/>
          </a:prstGeom>
        </p:spPr>
        <p:txBody>
          <a:bodyPr wrap="none">
            <a:spAutoFit/>
          </a:bodyPr>
          <a:lstStyle/>
          <a:p>
            <a:r>
              <a:rPr lang="en-US" b="1" dirty="0"/>
              <a:t>FIGURE 37-1 </a:t>
            </a:r>
            <a:r>
              <a:rPr lang="en-US" dirty="0"/>
              <a:t>A child with Down syndrome.</a:t>
            </a:r>
          </a:p>
        </p:txBody>
      </p:sp>
      <p:sp>
        <p:nvSpPr>
          <p:cNvPr id="4" name="Rectangle 3"/>
          <p:cNvSpPr/>
          <p:nvPr/>
        </p:nvSpPr>
        <p:spPr>
          <a:xfrm>
            <a:off x="6726238" y="5322037"/>
            <a:ext cx="1808508"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PhotoCreate</a:t>
            </a:r>
            <a:r>
              <a:rPr lang="en-US" sz="1000" dirty="0">
                <a:latin typeface="Arial" panose="020B0604020202020204" pitchFamily="34" charset="0"/>
                <a:cs typeface="Arial" panose="020B0604020202020204" pitchFamily="34" charset="0"/>
              </a:rPr>
              <a:t>/Shutterstock.</a:t>
            </a:r>
          </a:p>
        </p:txBody>
      </p:sp>
      <p:pic>
        <p:nvPicPr>
          <p:cNvPr id="1026" name="Picture 2" descr="A photo shows a child with Down syndrome playing with a toy.&#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7188" y="1537551"/>
            <a:ext cx="4456112" cy="34034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nSpc>
                <a:spcPct val="85000"/>
              </a:lnSpc>
            </a:pPr>
            <a:r>
              <a:rPr lang="en-US" altLang="en-US" dirty="0"/>
              <a:t>Down Syndrome </a:t>
            </a:r>
            <a:r>
              <a:rPr lang="en-US" altLang="en-US" sz="2000" b="0" dirty="0"/>
              <a:t>(3 of 4)</a:t>
            </a:r>
          </a:p>
        </p:txBody>
      </p:sp>
      <p:sp>
        <p:nvSpPr>
          <p:cNvPr id="1219587" name="Content Placeholder 2"/>
          <p:cNvSpPr>
            <a:spLocks noGrp="1"/>
          </p:cNvSpPr>
          <p:nvPr>
            <p:ph type="body" idx="1"/>
          </p:nvPr>
        </p:nvSpPr>
        <p:spPr/>
        <p:txBody>
          <a:bodyPr rIns="228600"/>
          <a:lstStyle/>
          <a:p>
            <a:pPr>
              <a:spcBef>
                <a:spcPct val="35000"/>
              </a:spcBef>
              <a:defRPr/>
            </a:pPr>
            <a:r>
              <a:rPr lang="en-US" dirty="0">
                <a:cs typeface="+mn-cs"/>
              </a:rPr>
              <a:t>Increased risk for medical complications</a:t>
            </a:r>
          </a:p>
          <a:p>
            <a:pPr lvl="1">
              <a:spcBef>
                <a:spcPct val="35000"/>
              </a:spcBef>
              <a:defRPr/>
            </a:pPr>
            <a:r>
              <a:rPr lang="en-US" dirty="0"/>
              <a:t>Leukemia</a:t>
            </a:r>
          </a:p>
          <a:p>
            <a:pPr lvl="1">
              <a:spcBef>
                <a:spcPct val="35000"/>
              </a:spcBef>
              <a:defRPr/>
            </a:pPr>
            <a:r>
              <a:rPr lang="en-US" dirty="0"/>
              <a:t>Congenital heart defects</a:t>
            </a:r>
          </a:p>
          <a:p>
            <a:pPr marL="342900" lvl="1">
              <a:spcBef>
                <a:spcPct val="35000"/>
              </a:spcBef>
              <a:buFontTx/>
              <a:buChar char="•"/>
              <a:defRPr/>
            </a:pPr>
            <a:r>
              <a:rPr lang="en-US" sz="2200" dirty="0"/>
              <a:t>Intubation may be difficult due to large tongues and small oral and nasal cavities.</a:t>
            </a:r>
          </a:p>
          <a:p>
            <a:pPr lvl="1">
              <a:spcBef>
                <a:spcPct val="35000"/>
              </a:spcBef>
              <a:defRPr/>
            </a:pPr>
            <a:r>
              <a:rPr lang="en-US" dirty="0"/>
              <a:t>Mask ventilation can be challenging.</a:t>
            </a:r>
          </a:p>
          <a:p>
            <a:pPr lvl="1">
              <a:spcBef>
                <a:spcPct val="35000"/>
              </a:spcBef>
              <a:defRPr/>
            </a:pPr>
            <a:r>
              <a:rPr lang="en-US" dirty="0"/>
              <a:t>Jaw-thrust maneuver or a nasopharyngeal airway may be necessary. </a:t>
            </a:r>
          </a:p>
          <a:p>
            <a:pPr lvl="1">
              <a:spcBef>
                <a:spcPct val="35000"/>
              </a:spcBef>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nSpc>
                <a:spcPct val="85000"/>
              </a:lnSpc>
            </a:pPr>
            <a:r>
              <a:rPr lang="en-US" altLang="en-US" dirty="0"/>
              <a:t>Down Syndrome </a:t>
            </a:r>
            <a:r>
              <a:rPr lang="en-US" altLang="en-US" sz="2000" b="0" dirty="0"/>
              <a:t>(4 of 4)</a:t>
            </a:r>
          </a:p>
        </p:txBody>
      </p:sp>
      <p:sp>
        <p:nvSpPr>
          <p:cNvPr id="21507" name="Content Placeholder 2"/>
          <p:cNvSpPr>
            <a:spLocks noGrp="1"/>
          </p:cNvSpPr>
          <p:nvPr>
            <p:ph type="body" idx="1"/>
          </p:nvPr>
        </p:nvSpPr>
        <p:spPr/>
        <p:txBody>
          <a:bodyPr rIns="228600"/>
          <a:lstStyle/>
          <a:p>
            <a:pPr>
              <a:spcBef>
                <a:spcPct val="35000"/>
              </a:spcBef>
            </a:pPr>
            <a:r>
              <a:rPr lang="en-US" altLang="en-US" dirty="0"/>
              <a:t>Management of seizures is the same for any other patent.</a:t>
            </a:r>
          </a:p>
          <a:p>
            <a:pPr>
              <a:spcBef>
                <a:spcPct val="35000"/>
              </a:spcBef>
            </a:pPr>
            <a:r>
              <a:rPr lang="en-US" altLang="en-US" dirty="0"/>
              <a:t>The atlantoaxial joint is unstable in approximately 15% of patients with Down syndrome. </a:t>
            </a:r>
          </a:p>
          <a:p>
            <a:pPr lvl="1">
              <a:spcBef>
                <a:spcPct val="35000"/>
              </a:spcBef>
            </a:pPr>
            <a:r>
              <a:rPr lang="en-US" altLang="en-US" dirty="0"/>
              <a:t>Increased risk of complications when they experience trauma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nSpc>
                <a:spcPct val="85000"/>
              </a:lnSpc>
            </a:pPr>
            <a:r>
              <a:rPr lang="en-US" altLang="en-US" dirty="0"/>
              <a:t>Patient Interaction</a:t>
            </a:r>
            <a:endParaRPr lang="en-US" altLang="en-US" sz="2800" b="0" dirty="0"/>
          </a:p>
        </p:txBody>
      </p:sp>
      <p:sp>
        <p:nvSpPr>
          <p:cNvPr id="22531" name="Content Placeholder 2"/>
          <p:cNvSpPr>
            <a:spLocks noGrp="1"/>
          </p:cNvSpPr>
          <p:nvPr>
            <p:ph type="body" idx="1"/>
          </p:nvPr>
        </p:nvSpPr>
        <p:spPr/>
        <p:txBody>
          <a:bodyPr rIns="228600"/>
          <a:lstStyle/>
          <a:p>
            <a:pPr>
              <a:spcBef>
                <a:spcPct val="35000"/>
              </a:spcBef>
            </a:pPr>
            <a:r>
              <a:rPr lang="en-US" altLang="en-US" dirty="0"/>
              <a:t>Approach in a calm, friendly manner.</a:t>
            </a:r>
          </a:p>
          <a:p>
            <a:pPr>
              <a:spcBef>
                <a:spcPct val="35000"/>
              </a:spcBef>
            </a:pPr>
            <a:r>
              <a:rPr lang="en-US" altLang="en-US" dirty="0"/>
              <a:t>Establish rapport.</a:t>
            </a:r>
          </a:p>
          <a:p>
            <a:pPr>
              <a:spcBef>
                <a:spcPct val="35000"/>
              </a:spcBef>
            </a:pPr>
            <a:r>
              <a:rPr lang="en-US" altLang="en-US" dirty="0"/>
              <a:t>Introduce your team members.</a:t>
            </a:r>
          </a:p>
          <a:p>
            <a:pPr>
              <a:spcBef>
                <a:spcPct val="35000"/>
              </a:spcBef>
            </a:pPr>
            <a:r>
              <a:rPr lang="en-US" altLang="en-US" dirty="0"/>
              <a:t>Explain what you are doing.</a:t>
            </a:r>
          </a:p>
          <a:p>
            <a:pPr>
              <a:spcBef>
                <a:spcPct val="35000"/>
              </a:spcBef>
            </a:pPr>
            <a:r>
              <a:rPr lang="en-US" altLang="en-US" dirty="0"/>
              <a:t>Move slowly but deliberately.</a:t>
            </a:r>
          </a:p>
          <a:p>
            <a:pPr>
              <a:spcBef>
                <a:spcPct val="35000"/>
              </a:spcBef>
            </a:pPr>
            <a:r>
              <a:rPr lang="en-US" altLang="en-US" dirty="0"/>
              <a:t>Stay at eye level with the patient.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(1 of 5)</a:t>
            </a:r>
          </a:p>
        </p:txBody>
      </p:sp>
      <p:sp>
        <p:nvSpPr>
          <p:cNvPr id="4099" name="Rectangle 3"/>
          <p:cNvSpPr>
            <a:spLocks noGrp="1" noChangeArrowheads="1"/>
          </p:cNvSpPr>
          <p:nvPr>
            <p:ph type="body" idx="1"/>
          </p:nvPr>
        </p:nvSpPr>
        <p:spPr/>
        <p:txBody>
          <a:bodyPr rIns="228600"/>
          <a:lstStyle/>
          <a:p>
            <a:pPr marL="0" indent="0" eaLnBrk="1" hangingPunct="1">
              <a:buFontTx/>
              <a:buNone/>
            </a:pPr>
            <a:r>
              <a:rPr lang="en-US" altLang="en-US" b="1" dirty="0"/>
              <a:t>Special Patient Populations</a:t>
            </a:r>
          </a:p>
          <a:p>
            <a:pPr marL="0" indent="0" eaLnBrk="1" hangingPunct="1">
              <a:spcBef>
                <a:spcPct val="35000"/>
              </a:spcBef>
              <a:buFontTx/>
              <a:buNone/>
            </a:pPr>
            <a:r>
              <a:rPr lang="en-US" altLang="en-US" dirty="0"/>
              <a:t>Applies a fundamental knowledge of growth, development, and aging and assessment findings to provide basic emergency care and transportation for a patient with special needs.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nSpc>
                <a:spcPct val="85000"/>
              </a:lnSpc>
            </a:pPr>
            <a:r>
              <a:rPr lang="en-US" altLang="en-US" dirty="0"/>
              <a:t>Brain Injury</a:t>
            </a:r>
          </a:p>
        </p:txBody>
      </p:sp>
      <p:sp>
        <p:nvSpPr>
          <p:cNvPr id="24579" name="Content Placeholder 2"/>
          <p:cNvSpPr>
            <a:spLocks noGrp="1"/>
          </p:cNvSpPr>
          <p:nvPr>
            <p:ph type="body" idx="1"/>
          </p:nvPr>
        </p:nvSpPr>
        <p:spPr/>
        <p:txBody>
          <a:bodyPr rIns="228600"/>
          <a:lstStyle/>
          <a:p>
            <a:pPr>
              <a:spcBef>
                <a:spcPct val="35000"/>
              </a:spcBef>
            </a:pPr>
            <a:r>
              <a:rPr lang="en-US" altLang="en-US" dirty="0"/>
              <a:t>Patients with a prior brain injury may be difficult to treat.</a:t>
            </a:r>
          </a:p>
          <a:p>
            <a:pPr>
              <a:spcBef>
                <a:spcPct val="35000"/>
              </a:spcBef>
            </a:pPr>
            <a:r>
              <a:rPr lang="en-US" altLang="en-US" dirty="0"/>
              <a:t>Talk with patient and family. </a:t>
            </a:r>
          </a:p>
          <a:p>
            <a:pPr lvl="1">
              <a:spcBef>
                <a:spcPct val="35000"/>
              </a:spcBef>
            </a:pPr>
            <a:r>
              <a:rPr lang="en-US" altLang="en-US" dirty="0"/>
              <a:t>Establish what is considered normal for the patient.</a:t>
            </a:r>
          </a:p>
          <a:p>
            <a:pPr>
              <a:spcBef>
                <a:spcPct val="35000"/>
              </a:spcBef>
            </a:pPr>
            <a:r>
              <a:rPr lang="en-US" altLang="en-US" dirty="0"/>
              <a:t>Explain procedures and reassure patient.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nSpc>
                <a:spcPct val="85000"/>
              </a:lnSpc>
            </a:pPr>
            <a:r>
              <a:rPr lang="en-US" altLang="en-US" dirty="0"/>
              <a:t>Visual Impairment </a:t>
            </a:r>
            <a:r>
              <a:rPr lang="en-US" altLang="en-US" sz="2000" b="0" dirty="0"/>
              <a:t>(1 of 4)</a:t>
            </a:r>
          </a:p>
        </p:txBody>
      </p:sp>
      <p:sp>
        <p:nvSpPr>
          <p:cNvPr id="25603" name="Content Placeholder 2"/>
          <p:cNvSpPr>
            <a:spLocks noGrp="1"/>
          </p:cNvSpPr>
          <p:nvPr>
            <p:ph type="body" idx="1"/>
          </p:nvPr>
        </p:nvSpPr>
        <p:spPr/>
        <p:txBody>
          <a:bodyPr rIns="228600"/>
          <a:lstStyle/>
          <a:p>
            <a:pPr>
              <a:spcBef>
                <a:spcPct val="35000"/>
              </a:spcBef>
            </a:pPr>
            <a:r>
              <a:rPr lang="en-US" altLang="en-US" dirty="0"/>
              <a:t>Possible causes</a:t>
            </a:r>
          </a:p>
          <a:p>
            <a:pPr lvl="1">
              <a:spcBef>
                <a:spcPct val="35000"/>
              </a:spcBef>
            </a:pPr>
            <a:r>
              <a:rPr lang="en-US" altLang="en-US" dirty="0"/>
              <a:t>Congenital defect</a:t>
            </a:r>
          </a:p>
          <a:p>
            <a:pPr lvl="1">
              <a:spcBef>
                <a:spcPct val="35000"/>
              </a:spcBef>
            </a:pPr>
            <a:r>
              <a:rPr lang="en-US" altLang="en-US" dirty="0"/>
              <a:t>Disease</a:t>
            </a:r>
          </a:p>
          <a:p>
            <a:pPr lvl="1">
              <a:spcBef>
                <a:spcPct val="35000"/>
              </a:spcBef>
            </a:pPr>
            <a:r>
              <a:rPr lang="en-US" altLang="en-US" dirty="0"/>
              <a:t>Injury</a:t>
            </a:r>
          </a:p>
          <a:p>
            <a:pPr lvl="1">
              <a:spcBef>
                <a:spcPct val="35000"/>
              </a:spcBef>
            </a:pPr>
            <a:r>
              <a:rPr lang="en-US" altLang="en-US" dirty="0"/>
              <a:t>Degeneration of the eyeball optic nerve or nerve pathway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nSpc>
                <a:spcPct val="85000"/>
              </a:lnSpc>
            </a:pPr>
            <a:r>
              <a:rPr lang="en-US" altLang="en-US" dirty="0"/>
              <a:t>Visual Impairment </a:t>
            </a:r>
            <a:r>
              <a:rPr lang="en-US" altLang="en-US" sz="2000" b="0" dirty="0"/>
              <a:t>(2 of 4)</a:t>
            </a:r>
          </a:p>
        </p:txBody>
      </p:sp>
      <p:sp>
        <p:nvSpPr>
          <p:cNvPr id="26627" name="Content Placeholder 2"/>
          <p:cNvSpPr>
            <a:spLocks noGrp="1"/>
          </p:cNvSpPr>
          <p:nvPr>
            <p:ph type="body" idx="1"/>
          </p:nvPr>
        </p:nvSpPr>
        <p:spPr/>
        <p:txBody>
          <a:bodyPr rIns="228600"/>
          <a:lstStyle/>
          <a:p>
            <a:pPr>
              <a:spcBef>
                <a:spcPct val="35000"/>
              </a:spcBef>
            </a:pPr>
            <a:r>
              <a:rPr lang="en-US" altLang="en-US" dirty="0"/>
              <a:t>Range in degree of visual impairment </a:t>
            </a:r>
          </a:p>
          <a:p>
            <a:pPr lvl="1">
              <a:spcBef>
                <a:spcPct val="35000"/>
              </a:spcBef>
            </a:pPr>
            <a:r>
              <a:rPr lang="en-US" altLang="en-US" dirty="0"/>
              <a:t>Some patients lose peripheral or central vision.</a:t>
            </a:r>
          </a:p>
          <a:p>
            <a:pPr lvl="1">
              <a:spcBef>
                <a:spcPct val="35000"/>
              </a:spcBef>
            </a:pPr>
            <a:r>
              <a:rPr lang="en-US" altLang="en-US" dirty="0"/>
              <a:t>Some can distinguish light from dark or shapes.</a:t>
            </a:r>
          </a:p>
          <a:p>
            <a:pPr>
              <a:spcBef>
                <a:spcPct val="35000"/>
              </a:spcBef>
            </a:pPr>
            <a:r>
              <a:rPr lang="en-US" altLang="en-US" dirty="0"/>
              <a:t>Visual impairments may be difficult to recognize.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nSpc>
                <a:spcPct val="85000"/>
              </a:lnSpc>
            </a:pPr>
            <a:r>
              <a:rPr lang="en-US" altLang="en-US" dirty="0"/>
              <a:t>Visual Impairment </a:t>
            </a:r>
            <a:r>
              <a:rPr lang="en-US" altLang="en-US" sz="2000" b="0" dirty="0"/>
              <a:t>(3 of 4)</a:t>
            </a:r>
          </a:p>
        </p:txBody>
      </p:sp>
      <p:sp>
        <p:nvSpPr>
          <p:cNvPr id="27651" name="Content Placeholder 2"/>
          <p:cNvSpPr>
            <a:spLocks noGrp="1"/>
          </p:cNvSpPr>
          <p:nvPr>
            <p:ph type="body" idx="1"/>
          </p:nvPr>
        </p:nvSpPr>
        <p:spPr/>
        <p:txBody>
          <a:bodyPr rIns="228600"/>
          <a:lstStyle/>
          <a:p>
            <a:pPr>
              <a:spcBef>
                <a:spcPct val="35000"/>
              </a:spcBef>
            </a:pPr>
            <a:r>
              <a:rPr lang="en-US" altLang="en-US" dirty="0"/>
              <a:t>Patient interaction</a:t>
            </a:r>
          </a:p>
          <a:p>
            <a:pPr lvl="1">
              <a:spcBef>
                <a:spcPct val="35000"/>
              </a:spcBef>
            </a:pPr>
            <a:r>
              <a:rPr lang="en-US" altLang="en-US" dirty="0"/>
              <a:t>Make yourself known when you enter.</a:t>
            </a:r>
          </a:p>
          <a:p>
            <a:pPr lvl="1">
              <a:spcBef>
                <a:spcPct val="35000"/>
              </a:spcBef>
            </a:pPr>
            <a:r>
              <a:rPr lang="en-US" altLang="en-US" dirty="0"/>
              <a:t>Introduce yourself and your team.</a:t>
            </a:r>
          </a:p>
          <a:p>
            <a:pPr lvl="1">
              <a:spcBef>
                <a:spcPct val="35000"/>
              </a:spcBef>
            </a:pPr>
            <a:r>
              <a:rPr lang="en-US" altLang="en-US" dirty="0"/>
              <a:t>Retrieve any visual aids</a:t>
            </a:r>
            <a:r>
              <a:rPr lang="en-US" altLang="en-US" b="1" dirty="0"/>
              <a:t> </a:t>
            </a:r>
            <a:r>
              <a:rPr lang="en-US" altLang="en-US" dirty="0"/>
              <a:t>and give them to your patient.</a:t>
            </a:r>
          </a:p>
          <a:p>
            <a:pPr lvl="1">
              <a:spcBef>
                <a:spcPct val="35000"/>
              </a:spcBef>
            </a:pPr>
            <a:r>
              <a:rPr lang="en-US" altLang="en-US" dirty="0"/>
              <a:t>Patient may feel vulnerable and disoriented.</a:t>
            </a:r>
          </a:p>
          <a:p>
            <a:pPr lvl="1">
              <a:spcBef>
                <a:spcPct val="35000"/>
              </a:spcBef>
            </a:pPr>
            <a:r>
              <a:rPr lang="en-US" altLang="en-US" dirty="0"/>
              <a:t>Describe the situation and surroundings to the patient.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nSpc>
                <a:spcPct val="85000"/>
              </a:lnSpc>
            </a:pPr>
            <a:r>
              <a:rPr lang="en-US" altLang="en-US" dirty="0"/>
              <a:t>Visual Impairment </a:t>
            </a:r>
            <a:r>
              <a:rPr lang="en-US" altLang="en-US" sz="2000" b="0" dirty="0"/>
              <a:t>(4 of 4)</a:t>
            </a:r>
          </a:p>
        </p:txBody>
      </p:sp>
      <p:sp>
        <p:nvSpPr>
          <p:cNvPr id="28675" name="Content Placeholder 2"/>
          <p:cNvSpPr>
            <a:spLocks noGrp="1"/>
          </p:cNvSpPr>
          <p:nvPr>
            <p:ph type="body" idx="1"/>
          </p:nvPr>
        </p:nvSpPr>
        <p:spPr/>
        <p:txBody>
          <a:bodyPr rIns="228600"/>
          <a:lstStyle/>
          <a:p>
            <a:pPr>
              <a:spcBef>
                <a:spcPct val="35000"/>
              </a:spcBef>
            </a:pPr>
            <a:r>
              <a:rPr lang="en-US" altLang="en-US" dirty="0"/>
              <a:t>Transport considerations</a:t>
            </a:r>
          </a:p>
          <a:p>
            <a:pPr lvl="1">
              <a:spcBef>
                <a:spcPct val="35000"/>
              </a:spcBef>
            </a:pPr>
            <a:r>
              <a:rPr lang="en-US" altLang="en-US" dirty="0"/>
              <a:t>Take cane or walker, if used.</a:t>
            </a:r>
          </a:p>
          <a:p>
            <a:pPr lvl="1">
              <a:spcBef>
                <a:spcPct val="35000"/>
              </a:spcBef>
            </a:pPr>
            <a:r>
              <a:rPr lang="en-US" altLang="en-US" dirty="0"/>
              <a:t>Make arrangements for care or accompaniment of service animal.</a:t>
            </a:r>
          </a:p>
          <a:p>
            <a:pPr lvl="1">
              <a:spcBef>
                <a:spcPct val="35000"/>
              </a:spcBef>
            </a:pPr>
            <a:r>
              <a:rPr lang="en-US" altLang="en-US" dirty="0"/>
              <a:t>Patients should be gently guided, never pulled or pushed. </a:t>
            </a:r>
          </a:p>
          <a:p>
            <a:pPr lvl="1">
              <a:spcBef>
                <a:spcPct val="35000"/>
              </a:spcBef>
            </a:pPr>
            <a:r>
              <a:rPr lang="en-US" altLang="en-US" dirty="0"/>
              <a:t>Communicate obstacles in advance.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nSpc>
                <a:spcPct val="85000"/>
              </a:lnSpc>
            </a:pPr>
            <a:r>
              <a:rPr lang="en-US" altLang="en-US" dirty="0"/>
              <a:t>Hearing Impairment </a:t>
            </a:r>
            <a:r>
              <a:rPr lang="en-US" altLang="en-US" sz="2000" b="0" dirty="0"/>
              <a:t>(1 of 2)</a:t>
            </a:r>
          </a:p>
        </p:txBody>
      </p:sp>
      <p:sp>
        <p:nvSpPr>
          <p:cNvPr id="29699" name="Content Placeholder 2"/>
          <p:cNvSpPr>
            <a:spLocks noGrp="1"/>
          </p:cNvSpPr>
          <p:nvPr>
            <p:ph type="body" idx="1"/>
          </p:nvPr>
        </p:nvSpPr>
        <p:spPr/>
        <p:txBody>
          <a:bodyPr rIns="228600"/>
          <a:lstStyle/>
          <a:p>
            <a:pPr>
              <a:spcBef>
                <a:spcPct val="35000"/>
              </a:spcBef>
            </a:pPr>
            <a:r>
              <a:rPr lang="en-US" altLang="en-US" dirty="0"/>
              <a:t>Problems range from slight hearing loss to total deafness.</a:t>
            </a:r>
          </a:p>
          <a:p>
            <a:pPr lvl="1">
              <a:spcBef>
                <a:spcPct val="35000"/>
              </a:spcBef>
            </a:pPr>
            <a:r>
              <a:rPr lang="en-US" altLang="en-US" dirty="0"/>
              <a:t>Many older people have some hearing loss.</a:t>
            </a:r>
          </a:p>
          <a:p>
            <a:pPr>
              <a:spcBef>
                <a:spcPct val="35000"/>
              </a:spcBef>
            </a:pPr>
            <a:r>
              <a:rPr lang="en-US" altLang="en-US" dirty="0"/>
              <a:t>Sensorineural deafness is caused by nerve damage.</a:t>
            </a:r>
          </a:p>
          <a:p>
            <a:pPr>
              <a:spcBef>
                <a:spcPct val="35000"/>
              </a:spcBef>
            </a:pPr>
            <a:r>
              <a:rPr lang="en-US" altLang="en-US" dirty="0"/>
              <a:t>Conductive hearing loss is caused by faulty transmission of sound waves.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nSpc>
                <a:spcPct val="85000"/>
              </a:lnSpc>
            </a:pPr>
            <a:r>
              <a:rPr lang="en-US" altLang="en-US" dirty="0"/>
              <a:t>Hearing Impairment </a:t>
            </a:r>
            <a:r>
              <a:rPr lang="en-US" altLang="en-US" sz="2000" b="0" dirty="0"/>
              <a:t>(2 of 2)</a:t>
            </a:r>
          </a:p>
        </p:txBody>
      </p:sp>
      <p:sp>
        <p:nvSpPr>
          <p:cNvPr id="30723" name="Content Placeholder 2"/>
          <p:cNvSpPr>
            <a:spLocks noGrp="1"/>
          </p:cNvSpPr>
          <p:nvPr>
            <p:ph type="body" idx="1"/>
          </p:nvPr>
        </p:nvSpPr>
        <p:spPr/>
        <p:txBody>
          <a:bodyPr rIns="228600"/>
          <a:lstStyle/>
          <a:p>
            <a:pPr>
              <a:spcBef>
                <a:spcPct val="35000"/>
              </a:spcBef>
            </a:pPr>
            <a:r>
              <a:rPr lang="en-US" altLang="en-US" dirty="0"/>
              <a:t>Clues that a person could be hearing impaired </a:t>
            </a:r>
          </a:p>
          <a:p>
            <a:pPr lvl="1">
              <a:spcBef>
                <a:spcPct val="35000"/>
              </a:spcBef>
            </a:pPr>
            <a:r>
              <a:rPr lang="en-US" altLang="en-US" dirty="0"/>
              <a:t>Presence of hearing aids</a:t>
            </a:r>
          </a:p>
          <a:p>
            <a:pPr lvl="1">
              <a:spcBef>
                <a:spcPct val="35000"/>
              </a:spcBef>
            </a:pPr>
            <a:r>
              <a:rPr lang="en-US" altLang="en-US" dirty="0"/>
              <a:t>Poor pronunciation of words</a:t>
            </a:r>
          </a:p>
          <a:p>
            <a:pPr lvl="1">
              <a:spcBef>
                <a:spcPct val="35000"/>
              </a:spcBef>
            </a:pPr>
            <a:r>
              <a:rPr lang="en-US" altLang="en-US" dirty="0"/>
              <a:t>Failure to respond to your presence or questions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nSpc>
                <a:spcPct val="85000"/>
              </a:lnSpc>
            </a:pPr>
            <a:r>
              <a:rPr lang="en-US" altLang="en-US" dirty="0"/>
              <a:t>Communication With Hearing Impaired Patient </a:t>
            </a:r>
            <a:r>
              <a:rPr lang="en-US" altLang="en-US" sz="2000" b="0" dirty="0"/>
              <a:t>(1 of 3)</a:t>
            </a:r>
          </a:p>
        </p:txBody>
      </p:sp>
      <p:sp>
        <p:nvSpPr>
          <p:cNvPr id="31747" name="Content Placeholder 2"/>
          <p:cNvSpPr>
            <a:spLocks noGrp="1"/>
          </p:cNvSpPr>
          <p:nvPr>
            <p:ph type="body" idx="1"/>
          </p:nvPr>
        </p:nvSpPr>
        <p:spPr/>
        <p:txBody>
          <a:bodyPr rIns="228600"/>
          <a:lstStyle/>
          <a:p>
            <a:pPr>
              <a:spcBef>
                <a:spcPct val="35000"/>
              </a:spcBef>
            </a:pPr>
            <a:r>
              <a:rPr lang="en-US" altLang="en-US" dirty="0"/>
              <a:t>Assist the patient with finding and inserting any hearing aids.</a:t>
            </a:r>
          </a:p>
          <a:p>
            <a:pPr>
              <a:spcBef>
                <a:spcPct val="35000"/>
              </a:spcBef>
            </a:pPr>
            <a:r>
              <a:rPr lang="en-US" altLang="en-US" dirty="0"/>
              <a:t>Face the patient while you communicate.</a:t>
            </a:r>
          </a:p>
          <a:p>
            <a:pPr>
              <a:spcBef>
                <a:spcPct val="35000"/>
              </a:spcBef>
            </a:pPr>
            <a:r>
              <a:rPr lang="en-US" altLang="en-US" dirty="0"/>
              <a:t>Do not exaggerate your lip movements or look away.</a:t>
            </a:r>
          </a:p>
          <a:p>
            <a:pPr>
              <a:spcBef>
                <a:spcPct val="35000"/>
              </a:spcBef>
            </a:pPr>
            <a:r>
              <a:rPr lang="en-US" altLang="en-US" dirty="0"/>
              <a:t>Position yourself approximately 18 inches directly in front of the patient. </a:t>
            </a:r>
          </a:p>
          <a:p>
            <a:pPr>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nSpc>
                <a:spcPct val="85000"/>
              </a:lnSpc>
            </a:pPr>
            <a:r>
              <a:rPr lang="en-US" altLang="en-US" dirty="0"/>
              <a:t>Communication With Hearing Impaired Patient </a:t>
            </a:r>
            <a:r>
              <a:rPr lang="en-US" altLang="en-US" sz="2000" b="0" dirty="0"/>
              <a:t>(2 of 3)</a:t>
            </a:r>
          </a:p>
        </p:txBody>
      </p:sp>
      <p:sp>
        <p:nvSpPr>
          <p:cNvPr id="32771" name="Content Placeholder 2"/>
          <p:cNvSpPr>
            <a:spLocks noGrp="1"/>
          </p:cNvSpPr>
          <p:nvPr>
            <p:ph type="body" idx="1"/>
          </p:nvPr>
        </p:nvSpPr>
        <p:spPr/>
        <p:txBody>
          <a:bodyPr rIns="228600"/>
          <a:lstStyle/>
          <a:p>
            <a:pPr>
              <a:spcBef>
                <a:spcPct val="35000"/>
              </a:spcBef>
            </a:pPr>
            <a:r>
              <a:rPr lang="en-US" altLang="en-US" dirty="0"/>
              <a:t>Do not speak louder; try lowering the pitch of your voice. </a:t>
            </a:r>
          </a:p>
          <a:p>
            <a:pPr>
              <a:spcBef>
                <a:spcPct val="35000"/>
              </a:spcBef>
            </a:pPr>
            <a:r>
              <a:rPr lang="en-US" altLang="en-US" dirty="0"/>
              <a:t>American Sign Language may be useful.</a:t>
            </a:r>
          </a:p>
          <a:p>
            <a:pPr>
              <a:spcBef>
                <a:spcPct val="35000"/>
              </a:spcBef>
            </a:pPr>
            <a:r>
              <a:rPr lang="en-US" altLang="en-US" dirty="0"/>
              <a:t>Provide paper and a pencil.</a:t>
            </a:r>
          </a:p>
          <a:p>
            <a:pPr>
              <a:spcBef>
                <a:spcPct val="35000"/>
              </a:spcBef>
            </a:pPr>
            <a:r>
              <a:rPr lang="en-US" altLang="en-US" dirty="0"/>
              <a:t>Only one person ask questions.</a:t>
            </a:r>
          </a:p>
          <a:p>
            <a:pPr>
              <a:spcBef>
                <a:spcPct val="35000"/>
              </a:spcBef>
            </a:pPr>
            <a:r>
              <a:rPr lang="en-US" altLang="en-US" dirty="0"/>
              <a:t>“Reverse stethoscope”</a:t>
            </a:r>
          </a:p>
          <a:p>
            <a:pPr>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lnSpc>
                <a:spcPct val="85000"/>
              </a:lnSpc>
            </a:pPr>
            <a:r>
              <a:rPr lang="en-US" altLang="en-US" dirty="0"/>
              <a:t>Communication With Hearing Impaired Patient </a:t>
            </a:r>
            <a:r>
              <a:rPr lang="en-US" altLang="en-US" sz="2000" b="0" dirty="0"/>
              <a:t>(3 of 3)</a:t>
            </a:r>
          </a:p>
        </p:txBody>
      </p:sp>
      <p:sp>
        <p:nvSpPr>
          <p:cNvPr id="2" name="Rectangle 1"/>
          <p:cNvSpPr/>
          <p:nvPr/>
        </p:nvSpPr>
        <p:spPr>
          <a:xfrm>
            <a:off x="1505744" y="4825976"/>
            <a:ext cx="9180512" cy="646331"/>
          </a:xfrm>
          <a:prstGeom prst="rect">
            <a:avLst/>
          </a:prstGeom>
        </p:spPr>
        <p:txBody>
          <a:bodyPr wrap="square">
            <a:spAutoFit/>
          </a:bodyPr>
          <a:lstStyle/>
          <a:p>
            <a:r>
              <a:rPr lang="en-US" b="1" dirty="0"/>
              <a:t>FIGURE 37-3 </a:t>
            </a:r>
            <a:r>
              <a:rPr lang="en-US" dirty="0"/>
              <a:t>Consider learning common terms in American Sign Language related to illness and injury. </a:t>
            </a:r>
            <a:r>
              <a:rPr lang="en-US" b="1" dirty="0"/>
              <a:t>A. </a:t>
            </a:r>
            <a:r>
              <a:rPr lang="en-US" dirty="0"/>
              <a:t>Sick. </a:t>
            </a:r>
            <a:r>
              <a:rPr lang="en-US" b="1" dirty="0"/>
              <a:t>B. </a:t>
            </a:r>
            <a:r>
              <a:rPr lang="en-US" dirty="0"/>
              <a:t>Hurt. </a:t>
            </a:r>
            <a:r>
              <a:rPr lang="en-US" b="1" dirty="0"/>
              <a:t>C. </a:t>
            </a:r>
            <a:r>
              <a:rPr lang="en-US" dirty="0"/>
              <a:t>Help</a:t>
            </a:r>
          </a:p>
        </p:txBody>
      </p:sp>
      <p:sp>
        <p:nvSpPr>
          <p:cNvPr id="3" name="Rectangle 2"/>
          <p:cNvSpPr/>
          <p:nvPr/>
        </p:nvSpPr>
        <p:spPr>
          <a:xfrm>
            <a:off x="1505744" y="5476088"/>
            <a:ext cx="6096000" cy="246221"/>
          </a:xfrm>
          <a:prstGeom prst="rect">
            <a:avLst/>
          </a:prstGeom>
        </p:spPr>
        <p:txBody>
          <a:bodyPr>
            <a:spAutoFit/>
          </a:bodyPr>
          <a:lstStyle/>
          <a:p>
            <a:r>
              <a:rPr lang="en-US" sz="1000" b="1" dirty="0">
                <a:latin typeface="Arial" panose="020B0604020202020204" pitchFamily="34" charset="0"/>
                <a:cs typeface="Arial" panose="020B0604020202020204" pitchFamily="34" charset="0"/>
              </a:rPr>
              <a:t>A, B, C: </a:t>
            </a:r>
            <a:r>
              <a:rPr lang="en-US" sz="1000" dirty="0">
                <a:latin typeface="Arial" panose="020B0604020202020204" pitchFamily="34" charset="0"/>
                <a:cs typeface="Arial" panose="020B0604020202020204" pitchFamily="34" charset="0"/>
              </a:rPr>
              <a:t>© Jones &amp; Bartlett Learning. Photographed by Glen E. </a:t>
            </a:r>
            <a:r>
              <a:rPr lang="en-US" sz="1000" dirty="0" err="1">
                <a:latin typeface="Arial" panose="020B0604020202020204" pitchFamily="34" charset="0"/>
                <a:cs typeface="Arial" panose="020B0604020202020204" pitchFamily="34" charset="0"/>
              </a:rPr>
              <a:t>Ellman</a:t>
            </a:r>
            <a:r>
              <a:rPr lang="en-US" sz="1000" dirty="0">
                <a:latin typeface="Arial" panose="020B0604020202020204" pitchFamily="34" charset="0"/>
                <a:cs typeface="Arial" panose="020B0604020202020204" pitchFamily="34" charset="0"/>
              </a:rPr>
              <a:t>.</a:t>
            </a:r>
          </a:p>
        </p:txBody>
      </p:sp>
      <p:pic>
        <p:nvPicPr>
          <p:cNvPr id="2051" name="Picture 3" descr="Photo A shows a woman with one hand on her stomach and the other on her forehead. Photo B shows her pointing both her fingers to her stomach. Photo C shows her placing her fist on her open palm.&#10;" title="Three photos, A through C, show a woman performing sign langu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744" y="1636120"/>
            <a:ext cx="9180512" cy="31898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(2 of 5)</a:t>
            </a:r>
          </a:p>
        </p:txBody>
      </p:sp>
      <p:sp>
        <p:nvSpPr>
          <p:cNvPr id="5123" name="Rectangle 3"/>
          <p:cNvSpPr>
            <a:spLocks noGrp="1" noChangeArrowheads="1"/>
          </p:cNvSpPr>
          <p:nvPr>
            <p:ph type="body" idx="1"/>
          </p:nvPr>
        </p:nvSpPr>
        <p:spPr/>
        <p:txBody>
          <a:bodyPr rIns="228600"/>
          <a:lstStyle/>
          <a:p>
            <a:pPr eaLnBrk="1" hangingPunct="1">
              <a:buFontTx/>
              <a:buNone/>
            </a:pPr>
            <a:r>
              <a:rPr lang="en-US" altLang="en-US" b="1" dirty="0"/>
              <a:t>Patients With Special Challenges</a:t>
            </a:r>
          </a:p>
          <a:p>
            <a:pPr eaLnBrk="1" hangingPunct="1">
              <a:spcBef>
                <a:spcPct val="35000"/>
              </a:spcBef>
            </a:pPr>
            <a:r>
              <a:rPr lang="en-US" altLang="en-US" dirty="0"/>
              <a:t>Health care implications of</a:t>
            </a:r>
          </a:p>
          <a:p>
            <a:pPr lvl="1" eaLnBrk="1" hangingPunct="1">
              <a:spcBef>
                <a:spcPct val="35000"/>
              </a:spcBef>
            </a:pPr>
            <a:r>
              <a:rPr lang="en-US" altLang="en-US" dirty="0"/>
              <a:t>Homelessness</a:t>
            </a:r>
          </a:p>
          <a:p>
            <a:pPr lvl="1" eaLnBrk="1" hangingPunct="1">
              <a:spcBef>
                <a:spcPct val="35000"/>
              </a:spcBef>
            </a:pPr>
            <a:r>
              <a:rPr lang="en-US" altLang="en-US" dirty="0"/>
              <a:t>Poverty</a:t>
            </a:r>
          </a:p>
          <a:p>
            <a:pPr lvl="1" eaLnBrk="1" hangingPunct="1">
              <a:spcBef>
                <a:spcPct val="35000"/>
              </a:spcBef>
            </a:pPr>
            <a:r>
              <a:rPr lang="en-US" altLang="en-US" dirty="0"/>
              <a:t>Bariatrics</a:t>
            </a:r>
          </a:p>
          <a:p>
            <a:pPr lvl="1" eaLnBrk="1" hangingPunct="1">
              <a:spcBef>
                <a:spcPct val="35000"/>
              </a:spcBef>
            </a:pPr>
            <a:r>
              <a:rPr lang="en-US" altLang="en-US" dirty="0"/>
              <a:t>Technology dependent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nSpc>
                <a:spcPct val="85000"/>
              </a:lnSpc>
            </a:pPr>
            <a:r>
              <a:rPr lang="en-US" altLang="en-US" dirty="0"/>
              <a:t>Hearing Aids </a:t>
            </a:r>
            <a:r>
              <a:rPr lang="en-US" altLang="en-US" sz="2000" b="0" dirty="0"/>
              <a:t>(1 of 2)</a:t>
            </a:r>
          </a:p>
        </p:txBody>
      </p:sp>
      <p:sp>
        <p:nvSpPr>
          <p:cNvPr id="35843" name="Content Placeholder 2"/>
          <p:cNvSpPr>
            <a:spLocks noGrp="1"/>
          </p:cNvSpPr>
          <p:nvPr>
            <p:ph type="body" idx="1"/>
          </p:nvPr>
        </p:nvSpPr>
        <p:spPr/>
        <p:txBody>
          <a:bodyPr rIns="228600"/>
          <a:lstStyle/>
          <a:p>
            <a:pPr>
              <a:spcBef>
                <a:spcPct val="35000"/>
              </a:spcBef>
            </a:pPr>
            <a:r>
              <a:rPr lang="en-US" altLang="en-US" dirty="0"/>
              <a:t>Hearing aids make sound louder.</a:t>
            </a:r>
          </a:p>
          <a:p>
            <a:pPr>
              <a:spcBef>
                <a:spcPct val="35000"/>
              </a:spcBef>
            </a:pPr>
            <a:r>
              <a:rPr lang="en-US" altLang="en-US" dirty="0"/>
              <a:t>May be external or internal</a:t>
            </a:r>
          </a:p>
          <a:p>
            <a:pPr>
              <a:spcBef>
                <a:spcPct val="35000"/>
              </a:spcBef>
            </a:pPr>
            <a:r>
              <a:rPr lang="en-US" altLang="en-US" dirty="0"/>
              <a:t>Several types are available.</a:t>
            </a:r>
          </a:p>
          <a:p>
            <a:pPr lvl="1">
              <a:spcBef>
                <a:spcPct val="35000"/>
              </a:spcBef>
            </a:pPr>
            <a:r>
              <a:rPr lang="en-US" altLang="en-US" dirty="0"/>
              <a:t>Behind-the-ear, conventional body, in-the-canal, in-the-ear</a:t>
            </a:r>
          </a:p>
          <a:p>
            <a:pPr>
              <a:spcBef>
                <a:spcPct val="35000"/>
              </a:spcBef>
            </a:pPr>
            <a:r>
              <a:rPr lang="en-US" altLang="en-US" dirty="0"/>
              <a:t>Device should fit snugly.</a:t>
            </a:r>
          </a:p>
          <a:p>
            <a:pPr lvl="1">
              <a:spcBef>
                <a:spcPct val="35000"/>
              </a:spcBef>
            </a:pPr>
            <a:r>
              <a:rPr lang="en-US" altLang="en-US" dirty="0"/>
              <a:t>If whistling occurs, it may not be in far enough</a:t>
            </a:r>
            <a:r>
              <a:rPr lang="en-US" altLang="en-US" dirty="0">
                <a:solidFill>
                  <a:srgbClr val="000000"/>
                </a:solidFil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nSpc>
                <a:spcPct val="85000"/>
              </a:lnSpc>
            </a:pPr>
            <a:r>
              <a:rPr lang="en-US" altLang="en-US" dirty="0"/>
              <a:t>Hearing Aids </a:t>
            </a:r>
            <a:r>
              <a:rPr lang="en-US" altLang="en-US" sz="2000" b="0" dirty="0"/>
              <a:t>(2 of 2)</a:t>
            </a:r>
          </a:p>
        </p:txBody>
      </p:sp>
      <p:sp>
        <p:nvSpPr>
          <p:cNvPr id="2" name="Rectangle 1"/>
          <p:cNvSpPr/>
          <p:nvPr/>
        </p:nvSpPr>
        <p:spPr>
          <a:xfrm>
            <a:off x="3179738" y="5230980"/>
            <a:ext cx="5756323" cy="923330"/>
          </a:xfrm>
          <a:prstGeom prst="rect">
            <a:avLst/>
          </a:prstGeom>
        </p:spPr>
        <p:txBody>
          <a:bodyPr wrap="square">
            <a:spAutoFit/>
          </a:bodyPr>
          <a:lstStyle/>
          <a:p>
            <a:r>
              <a:rPr lang="en-US" b="1" dirty="0"/>
              <a:t>FIGURE 37-4 </a:t>
            </a:r>
            <a:r>
              <a:rPr lang="en-US" dirty="0"/>
              <a:t>Different types of hearing aids. </a:t>
            </a:r>
            <a:r>
              <a:rPr lang="en-US" b="1" dirty="0"/>
              <a:t>A. </a:t>
            </a:r>
            <a:r>
              <a:rPr lang="en-US" dirty="0"/>
              <a:t>Behind-the-ear. </a:t>
            </a:r>
            <a:r>
              <a:rPr lang="en-US" b="1" dirty="0"/>
              <a:t>B. </a:t>
            </a:r>
            <a:r>
              <a:rPr lang="en-US" dirty="0"/>
              <a:t>Conventional body. </a:t>
            </a:r>
            <a:r>
              <a:rPr lang="en-US" b="1" dirty="0"/>
              <a:t>C. </a:t>
            </a:r>
            <a:r>
              <a:rPr lang="en-US" dirty="0"/>
              <a:t>In-the-canal. </a:t>
            </a:r>
            <a:r>
              <a:rPr lang="en-US" b="1" dirty="0"/>
              <a:t>D. </a:t>
            </a:r>
            <a:r>
              <a:rPr lang="en-US" dirty="0"/>
              <a:t>In-the-ear.</a:t>
            </a:r>
          </a:p>
          <a:p>
            <a:r>
              <a:rPr lang="en-US" b="1" dirty="0"/>
              <a:t>E. </a:t>
            </a:r>
            <a:r>
              <a:rPr lang="en-US" dirty="0"/>
              <a:t>Completely in-the-canal.</a:t>
            </a:r>
          </a:p>
        </p:txBody>
      </p:sp>
      <p:sp>
        <p:nvSpPr>
          <p:cNvPr id="3" name="Rectangle 2"/>
          <p:cNvSpPr/>
          <p:nvPr/>
        </p:nvSpPr>
        <p:spPr>
          <a:xfrm>
            <a:off x="3179738" y="6154310"/>
            <a:ext cx="6096000" cy="400110"/>
          </a:xfrm>
          <a:prstGeom prst="rect">
            <a:avLst/>
          </a:prstGeom>
        </p:spPr>
        <p:txBody>
          <a:bodyPr>
            <a:spAutoFit/>
          </a:bodyPr>
          <a:lstStyle/>
          <a:p>
            <a:r>
              <a:rPr lang="en-US" sz="1000" b="1" dirty="0">
                <a:latin typeface="Arial" panose="020B0604020202020204" pitchFamily="34" charset="0"/>
                <a:cs typeface="Arial" panose="020B0604020202020204" pitchFamily="34" charset="0"/>
              </a:rPr>
              <a:t>A: </a:t>
            </a:r>
            <a:r>
              <a:rPr lang="en-US" sz="1000" dirty="0">
                <a:latin typeface="Arial" panose="020B0604020202020204" pitchFamily="34" charset="0"/>
                <a:cs typeface="Arial" panose="020B0604020202020204" pitchFamily="34" charset="0"/>
              </a:rPr>
              <a:t>© Piotr </a:t>
            </a:r>
            <a:r>
              <a:rPr lang="en-US" sz="1000" dirty="0" err="1">
                <a:latin typeface="Arial" panose="020B0604020202020204" pitchFamily="34" charset="0"/>
                <a:cs typeface="Arial" panose="020B0604020202020204" pitchFamily="34" charset="0"/>
              </a:rPr>
              <a:t>Marcinski</a:t>
            </a:r>
            <a:r>
              <a:rPr lang="en-US" sz="1000" dirty="0">
                <a:latin typeface="Arial" panose="020B0604020202020204" pitchFamily="34" charset="0"/>
                <a:cs typeface="Arial" panose="020B0604020202020204" pitchFamily="34" charset="0"/>
              </a:rPr>
              <a:t>/Shutterstock; </a:t>
            </a:r>
            <a:r>
              <a:rPr lang="en-US" sz="1000" b="1" dirty="0">
                <a:latin typeface="Arial" panose="020B0604020202020204" pitchFamily="34" charset="0"/>
                <a:cs typeface="Arial" panose="020B0604020202020204" pitchFamily="34" charset="0"/>
              </a:rPr>
              <a:t>B: </a:t>
            </a:r>
            <a:r>
              <a:rPr lang="en-US" sz="1000" dirty="0">
                <a:latin typeface="Arial" panose="020B0604020202020204" pitchFamily="34" charset="0"/>
                <a:cs typeface="Arial" panose="020B0604020202020204" pitchFamily="34" charset="0"/>
              </a:rPr>
              <a:t>© Stine Lise Nielsen/Shutterstock; </a:t>
            </a:r>
            <a:r>
              <a:rPr lang="en-US" sz="1000" b="1" dirty="0">
                <a:latin typeface="Arial" panose="020B0604020202020204" pitchFamily="34" charset="0"/>
                <a:cs typeface="Arial" panose="020B0604020202020204" pitchFamily="34" charset="0"/>
              </a:rPr>
              <a:t>C: </a:t>
            </a:r>
            <a:r>
              <a:rPr lang="en-US" sz="1000" dirty="0">
                <a:latin typeface="Arial" panose="020B0604020202020204" pitchFamily="34" charset="0"/>
                <a:cs typeface="Arial" panose="020B0604020202020204" pitchFamily="34" charset="0"/>
              </a:rPr>
              <a:t>© Steve Hamblin/</a:t>
            </a:r>
            <a:r>
              <a:rPr lang="en-US" sz="1000" dirty="0" err="1">
                <a:latin typeface="Arial" panose="020B0604020202020204" pitchFamily="34" charset="0"/>
                <a:cs typeface="Arial" panose="020B0604020202020204" pitchFamily="34" charset="0"/>
              </a:rPr>
              <a:t>Alamy</a:t>
            </a:r>
            <a:r>
              <a:rPr lang="en-US" sz="1000" dirty="0">
                <a:latin typeface="Arial" panose="020B0604020202020204" pitchFamily="34" charset="0"/>
                <a:cs typeface="Arial" panose="020B0604020202020204" pitchFamily="34" charset="0"/>
              </a:rPr>
              <a:t>; </a:t>
            </a:r>
          </a:p>
          <a:p>
            <a:r>
              <a:rPr lang="en-US" sz="1000" b="1" dirty="0">
                <a:latin typeface="Arial" panose="020B0604020202020204" pitchFamily="34" charset="0"/>
                <a:cs typeface="Arial" panose="020B0604020202020204" pitchFamily="34" charset="0"/>
              </a:rPr>
              <a:t>D: </a:t>
            </a:r>
            <a:r>
              <a:rPr lang="en-US" sz="1000" dirty="0">
                <a:latin typeface="Arial" panose="020B0604020202020204" pitchFamily="34" charset="0"/>
                <a:cs typeface="Arial" panose="020B0604020202020204" pitchFamily="34" charset="0"/>
              </a:rPr>
              <a:t>© Terry Smith Images/</a:t>
            </a:r>
            <a:r>
              <a:rPr lang="en-US" sz="1000" dirty="0" err="1">
                <a:latin typeface="Arial" panose="020B0604020202020204" pitchFamily="34" charset="0"/>
                <a:cs typeface="Arial" panose="020B0604020202020204" pitchFamily="34" charset="0"/>
              </a:rPr>
              <a:t>Alamy</a:t>
            </a:r>
            <a:r>
              <a:rPr lang="en-US" sz="1000" dirty="0">
                <a:latin typeface="Arial" panose="020B0604020202020204" pitchFamily="34" charset="0"/>
                <a:cs typeface="Arial" panose="020B0604020202020204" pitchFamily="34" charset="0"/>
              </a:rPr>
              <a:t>; </a:t>
            </a:r>
            <a:r>
              <a:rPr lang="en-US" sz="1000" b="1" dirty="0">
                <a:latin typeface="Arial" panose="020B0604020202020204" pitchFamily="34" charset="0"/>
                <a:cs typeface="Arial" panose="020B0604020202020204" pitchFamily="34" charset="0"/>
              </a:rPr>
              <a:t>E: </a:t>
            </a:r>
            <a:r>
              <a:rPr lang="en-US" sz="1000" dirty="0">
                <a:latin typeface="Arial" panose="020B0604020202020204" pitchFamily="34" charset="0"/>
                <a:cs typeface="Arial" panose="020B0604020202020204" pitchFamily="34" charset="0"/>
              </a:rPr>
              <a:t>© Jiri Hera/Shutterstock.</a:t>
            </a:r>
          </a:p>
        </p:txBody>
      </p:sp>
      <p:pic>
        <p:nvPicPr>
          <p:cNvPr id="3074" name="Picture 2" descr="Photo A shows a person wearing a behind-the-ear hearing aid. Photo B shows a conventional body hearing aid. Photo C shows a person wearing an in-the-canal hearing aid. Photo D shows a person wearing an in-the-ear hearing aid. Photo E shows a completely in-the-canal hearing aid.  &#10;" title="Three photos, A through E, show various ear hearing ai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6750" y="1247608"/>
            <a:ext cx="3162300" cy="39071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a:lnSpc>
                <a:spcPct val="85000"/>
              </a:lnSpc>
            </a:pPr>
            <a:r>
              <a:rPr lang="en-US" altLang="en-US" dirty="0"/>
              <a:t>Cerebral Palsy </a:t>
            </a:r>
            <a:r>
              <a:rPr lang="en-US" altLang="en-US" sz="2000" b="0" dirty="0"/>
              <a:t>(1 of 4)</a:t>
            </a:r>
          </a:p>
        </p:txBody>
      </p:sp>
      <p:sp>
        <p:nvSpPr>
          <p:cNvPr id="37891" name="Content Placeholder 2"/>
          <p:cNvSpPr>
            <a:spLocks noGrp="1"/>
          </p:cNvSpPr>
          <p:nvPr>
            <p:ph type="body" idx="1"/>
          </p:nvPr>
        </p:nvSpPr>
        <p:spPr/>
        <p:txBody>
          <a:bodyPr rIns="228600"/>
          <a:lstStyle/>
          <a:p>
            <a:pPr>
              <a:spcBef>
                <a:spcPct val="35000"/>
              </a:spcBef>
            </a:pPr>
            <a:r>
              <a:rPr lang="en-US" altLang="en-US" dirty="0"/>
              <a:t>Group of disorders characterized by poorly controlled body movement</a:t>
            </a:r>
          </a:p>
          <a:p>
            <a:pPr>
              <a:spcBef>
                <a:spcPct val="35000"/>
              </a:spcBef>
            </a:pPr>
            <a:r>
              <a:rPr lang="en-US" altLang="en-US" dirty="0"/>
              <a:t>Possible causes</a:t>
            </a:r>
          </a:p>
          <a:p>
            <a:pPr lvl="1">
              <a:spcBef>
                <a:spcPct val="35000"/>
              </a:spcBef>
            </a:pPr>
            <a:r>
              <a:rPr lang="en-US" altLang="en-US" dirty="0"/>
              <a:t>Damage to the developing brain in utero</a:t>
            </a:r>
          </a:p>
          <a:p>
            <a:pPr lvl="1">
              <a:spcBef>
                <a:spcPct val="35000"/>
              </a:spcBef>
            </a:pPr>
            <a:r>
              <a:rPr lang="en-US" altLang="en-US" dirty="0"/>
              <a:t>Oxygen deprivation at birth</a:t>
            </a:r>
          </a:p>
          <a:p>
            <a:pPr lvl="1">
              <a:spcBef>
                <a:spcPct val="35000"/>
              </a:spcBef>
            </a:pPr>
            <a:r>
              <a:rPr lang="en-US" altLang="en-US" dirty="0"/>
              <a:t>Traumatic brain injury </a:t>
            </a:r>
          </a:p>
          <a:p>
            <a:pPr lvl="1">
              <a:spcBef>
                <a:spcPct val="35000"/>
              </a:spcBef>
            </a:pPr>
            <a:r>
              <a:rPr lang="en-US" altLang="en-US" dirty="0"/>
              <a:t>Infection such as meningitis during early childhood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a:lnSpc>
                <a:spcPct val="85000"/>
              </a:lnSpc>
            </a:pPr>
            <a:r>
              <a:rPr lang="en-US" altLang="en-US" dirty="0"/>
              <a:t>Cerebral Palsy </a:t>
            </a:r>
            <a:r>
              <a:rPr lang="en-US" altLang="en-US" sz="2000" b="0" dirty="0"/>
              <a:t>(2 of 4)</a:t>
            </a:r>
          </a:p>
        </p:txBody>
      </p:sp>
      <p:sp>
        <p:nvSpPr>
          <p:cNvPr id="38915" name="Content Placeholder 2"/>
          <p:cNvSpPr>
            <a:spLocks noGrp="1"/>
          </p:cNvSpPr>
          <p:nvPr>
            <p:ph type="body" idx="1"/>
          </p:nvPr>
        </p:nvSpPr>
        <p:spPr>
          <a:xfrm>
            <a:off x="6096000" y="1447800"/>
            <a:ext cx="5181600" cy="4800600"/>
          </a:xfrm>
        </p:spPr>
        <p:txBody>
          <a:bodyPr rIns="228600"/>
          <a:lstStyle/>
          <a:p>
            <a:pPr>
              <a:spcBef>
                <a:spcPct val="35000"/>
              </a:spcBef>
            </a:pPr>
            <a:r>
              <a:rPr lang="en-US" altLang="en-US" dirty="0"/>
              <a:t>Symptoms</a:t>
            </a:r>
          </a:p>
          <a:p>
            <a:pPr lvl="1">
              <a:spcBef>
                <a:spcPct val="35000"/>
              </a:spcBef>
            </a:pPr>
            <a:r>
              <a:rPr lang="en-US" altLang="en-US" dirty="0"/>
              <a:t>Poor posture </a:t>
            </a:r>
          </a:p>
          <a:p>
            <a:pPr lvl="1">
              <a:spcBef>
                <a:spcPct val="35000"/>
              </a:spcBef>
            </a:pPr>
            <a:r>
              <a:rPr lang="en-US" altLang="en-US" dirty="0"/>
              <a:t>Uncontrolled, spastic movements</a:t>
            </a:r>
          </a:p>
          <a:p>
            <a:pPr lvl="1">
              <a:spcBef>
                <a:spcPct val="35000"/>
              </a:spcBef>
            </a:pPr>
            <a:r>
              <a:rPr lang="en-US" altLang="en-US" dirty="0"/>
              <a:t>Visual and hearing impairments</a:t>
            </a:r>
          </a:p>
          <a:p>
            <a:pPr lvl="1">
              <a:spcBef>
                <a:spcPct val="35000"/>
              </a:spcBef>
            </a:pPr>
            <a:r>
              <a:rPr lang="en-US" altLang="en-US" dirty="0"/>
              <a:t>Difficulty communicating</a:t>
            </a:r>
          </a:p>
          <a:p>
            <a:pPr lvl="1">
              <a:spcBef>
                <a:spcPct val="35000"/>
              </a:spcBef>
            </a:pPr>
            <a:r>
              <a:rPr lang="en-US" altLang="en-US" dirty="0"/>
              <a:t>Unsteady gait</a:t>
            </a:r>
          </a:p>
        </p:txBody>
      </p:sp>
      <p:sp>
        <p:nvSpPr>
          <p:cNvPr id="2" name="Rectangle 1"/>
          <p:cNvSpPr/>
          <p:nvPr/>
        </p:nvSpPr>
        <p:spPr>
          <a:xfrm>
            <a:off x="966788" y="4701583"/>
            <a:ext cx="4111382" cy="369332"/>
          </a:xfrm>
          <a:prstGeom prst="rect">
            <a:avLst/>
          </a:prstGeom>
        </p:spPr>
        <p:txBody>
          <a:bodyPr wrap="none">
            <a:spAutoFit/>
          </a:bodyPr>
          <a:lstStyle/>
          <a:p>
            <a:r>
              <a:rPr lang="en-US" b="1" dirty="0"/>
              <a:t>FIGURE 37-5 </a:t>
            </a:r>
            <a:r>
              <a:rPr lang="en-US" dirty="0"/>
              <a:t>A person with cerebral palsy.</a:t>
            </a:r>
          </a:p>
        </p:txBody>
      </p:sp>
      <p:sp>
        <p:nvSpPr>
          <p:cNvPr id="4" name="Rectangle 3"/>
          <p:cNvSpPr/>
          <p:nvPr/>
        </p:nvSpPr>
        <p:spPr>
          <a:xfrm>
            <a:off x="966788" y="5070915"/>
            <a:ext cx="2287806"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Sally and Richard Greenhill/</a:t>
            </a:r>
            <a:r>
              <a:rPr lang="en-US" sz="1000" dirty="0" err="1">
                <a:latin typeface="Arial" panose="020B0604020202020204" pitchFamily="34" charset="0"/>
                <a:cs typeface="Arial" panose="020B0604020202020204" pitchFamily="34" charset="0"/>
              </a:rPr>
              <a:t>Alamy</a:t>
            </a:r>
            <a:r>
              <a:rPr lang="en-US" sz="1000" dirty="0">
                <a:latin typeface="Arial" panose="020B0604020202020204" pitchFamily="34" charset="0"/>
                <a:cs typeface="Arial" panose="020B0604020202020204" pitchFamily="34" charset="0"/>
              </a:rPr>
              <a:t>.</a:t>
            </a:r>
          </a:p>
        </p:txBody>
      </p:sp>
      <p:pic>
        <p:nvPicPr>
          <p:cNvPr id="4098" name="Picture 2" descr="A photo shows a little boy with cerebral palsy sitting on a wheelchair.&#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788" y="1452563"/>
            <a:ext cx="3792052" cy="32299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lnSpc>
                <a:spcPct val="85000"/>
              </a:lnSpc>
            </a:pPr>
            <a:r>
              <a:rPr lang="en-US" altLang="en-US" dirty="0"/>
              <a:t>Cerebral Palsy </a:t>
            </a:r>
            <a:r>
              <a:rPr lang="en-US" altLang="en-US" sz="2000" b="0" dirty="0"/>
              <a:t>(3 of 4)</a:t>
            </a:r>
          </a:p>
        </p:txBody>
      </p:sp>
      <p:sp>
        <p:nvSpPr>
          <p:cNvPr id="39939" name="Content Placeholder 2"/>
          <p:cNvSpPr>
            <a:spLocks noGrp="1"/>
          </p:cNvSpPr>
          <p:nvPr>
            <p:ph type="body" idx="1"/>
          </p:nvPr>
        </p:nvSpPr>
        <p:spPr/>
        <p:txBody>
          <a:bodyPr rIns="228600"/>
          <a:lstStyle/>
          <a:p>
            <a:pPr>
              <a:spcBef>
                <a:spcPct val="35000"/>
              </a:spcBef>
            </a:pPr>
            <a:r>
              <a:rPr lang="en-US" altLang="en-US" dirty="0"/>
              <a:t>Considerations</a:t>
            </a:r>
          </a:p>
          <a:p>
            <a:pPr lvl="1">
              <a:spcBef>
                <a:spcPct val="35000"/>
              </a:spcBef>
            </a:pPr>
            <a:r>
              <a:rPr lang="en-US" altLang="en-US" dirty="0"/>
              <a:t>Observe airway closely and suction as needed. </a:t>
            </a:r>
          </a:p>
          <a:p>
            <a:pPr lvl="1">
              <a:spcBef>
                <a:spcPct val="35000"/>
              </a:spcBef>
            </a:pPr>
            <a:r>
              <a:rPr lang="en-US" altLang="en-US" dirty="0"/>
              <a:t>Do not assume intellectual disability.</a:t>
            </a:r>
          </a:p>
          <a:p>
            <a:pPr lvl="1">
              <a:spcBef>
                <a:spcPct val="35000"/>
              </a:spcBef>
            </a:pPr>
            <a:r>
              <a:rPr lang="en-US" altLang="en-US" dirty="0"/>
              <a:t>Underdeveloped limbs are prone to injury.</a:t>
            </a:r>
          </a:p>
          <a:p>
            <a:pPr lvl="1">
              <a:spcBef>
                <a:spcPct val="35000"/>
              </a:spcBef>
            </a:pPr>
            <a:r>
              <a:rPr lang="en-US" altLang="en-US" dirty="0"/>
              <a:t>Ataxic or unsteady gait makes patients prone to falls. </a:t>
            </a:r>
          </a:p>
          <a:p>
            <a:pPr lvl="1">
              <a:spcBef>
                <a:spcPct val="35000"/>
              </a:spcBef>
            </a:pPr>
            <a:r>
              <a:rPr lang="en-US" altLang="en-US" dirty="0"/>
              <a:t>Patient may have special pillow or chair.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a:lnSpc>
                <a:spcPct val="85000"/>
              </a:lnSpc>
            </a:pPr>
            <a:r>
              <a:rPr lang="en-US" altLang="en-US" dirty="0"/>
              <a:t>Cerebral Palsy </a:t>
            </a:r>
            <a:r>
              <a:rPr lang="en-US" altLang="en-US" sz="2000" b="0" dirty="0"/>
              <a:t>(4 of 4)</a:t>
            </a:r>
          </a:p>
        </p:txBody>
      </p:sp>
      <p:sp>
        <p:nvSpPr>
          <p:cNvPr id="40963" name="Content Placeholder 2"/>
          <p:cNvSpPr>
            <a:spLocks noGrp="1"/>
          </p:cNvSpPr>
          <p:nvPr>
            <p:ph type="body" idx="1"/>
          </p:nvPr>
        </p:nvSpPr>
        <p:spPr/>
        <p:txBody>
          <a:bodyPr rIns="228600"/>
          <a:lstStyle/>
          <a:p>
            <a:pPr>
              <a:spcBef>
                <a:spcPct val="35000"/>
              </a:spcBef>
            </a:pPr>
            <a:r>
              <a:rPr lang="en-US" altLang="en-US" dirty="0"/>
              <a:t>Considerations (cont’d)</a:t>
            </a:r>
          </a:p>
          <a:p>
            <a:pPr lvl="1">
              <a:spcBef>
                <a:spcPct val="35000"/>
              </a:spcBef>
            </a:pPr>
            <a:r>
              <a:rPr lang="en-US" altLang="en-US" dirty="0"/>
              <a:t>Pad the patient to ensure comfort.</a:t>
            </a:r>
          </a:p>
          <a:p>
            <a:pPr lvl="1">
              <a:spcBef>
                <a:spcPct val="35000"/>
              </a:spcBef>
            </a:pPr>
            <a:r>
              <a:rPr lang="en-US" altLang="en-US" dirty="0"/>
              <a:t>Never force extremities into position. </a:t>
            </a:r>
          </a:p>
          <a:p>
            <a:pPr lvl="1">
              <a:spcBef>
                <a:spcPct val="35000"/>
              </a:spcBef>
            </a:pPr>
            <a:r>
              <a:rPr lang="en-US" altLang="en-US" dirty="0"/>
              <a:t>Whenever possible, take walkers or wheelchairs along during transport. </a:t>
            </a:r>
          </a:p>
          <a:p>
            <a:pPr lvl="1">
              <a:spcBef>
                <a:spcPct val="35000"/>
              </a:spcBef>
            </a:pPr>
            <a:r>
              <a:rPr lang="en-US" altLang="en-US" dirty="0"/>
              <a:t>Be prepared for a seizure, and keep suctioning available.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marL="762000" indent="-762000">
              <a:lnSpc>
                <a:spcPct val="85000"/>
              </a:lnSpc>
            </a:pPr>
            <a:r>
              <a:rPr lang="en-US" altLang="en-US" dirty="0"/>
              <a:t>Spina Bifida </a:t>
            </a:r>
            <a:r>
              <a:rPr lang="en-US" altLang="en-US" sz="2000" b="0" dirty="0"/>
              <a:t>(1 of 2)</a:t>
            </a:r>
          </a:p>
        </p:txBody>
      </p:sp>
      <p:sp>
        <p:nvSpPr>
          <p:cNvPr id="41987" name="Rectangle 3"/>
          <p:cNvSpPr>
            <a:spLocks noGrp="1" noChangeArrowheads="1"/>
          </p:cNvSpPr>
          <p:nvPr>
            <p:ph type="body" idx="1"/>
          </p:nvPr>
        </p:nvSpPr>
        <p:spPr>
          <a:xfrm>
            <a:off x="6096000" y="1447800"/>
            <a:ext cx="5181600" cy="4800600"/>
          </a:xfrm>
        </p:spPr>
        <p:txBody>
          <a:bodyPr rIns="228600"/>
          <a:lstStyle/>
          <a:p>
            <a:pPr>
              <a:spcBef>
                <a:spcPct val="35000"/>
              </a:spcBef>
            </a:pPr>
            <a:r>
              <a:rPr lang="en-US" altLang="en-US" dirty="0"/>
              <a:t>Birth defect caused by incomplete closure of spinal column</a:t>
            </a:r>
          </a:p>
          <a:p>
            <a:pPr lvl="1">
              <a:spcBef>
                <a:spcPct val="35000"/>
              </a:spcBef>
            </a:pPr>
            <a:r>
              <a:rPr lang="en-US" altLang="en-US" dirty="0"/>
              <a:t>Spinal cord is exposed. </a:t>
            </a:r>
          </a:p>
          <a:p>
            <a:pPr>
              <a:spcBef>
                <a:spcPct val="35000"/>
              </a:spcBef>
            </a:pPr>
            <a:r>
              <a:rPr lang="en-US" altLang="en-US" dirty="0"/>
              <a:t>Opening can be closed surgically, but often leaves spinal damage.</a:t>
            </a:r>
          </a:p>
        </p:txBody>
      </p:sp>
      <p:sp>
        <p:nvSpPr>
          <p:cNvPr id="2" name="Rectangle 1"/>
          <p:cNvSpPr/>
          <p:nvPr/>
        </p:nvSpPr>
        <p:spPr>
          <a:xfrm>
            <a:off x="909638" y="4399191"/>
            <a:ext cx="5205412" cy="646331"/>
          </a:xfrm>
          <a:prstGeom prst="rect">
            <a:avLst/>
          </a:prstGeom>
        </p:spPr>
        <p:txBody>
          <a:bodyPr wrap="square">
            <a:spAutoFit/>
          </a:bodyPr>
          <a:lstStyle/>
          <a:p>
            <a:r>
              <a:rPr lang="en-US" b="1" dirty="0"/>
              <a:t>FIGURE 37-6 </a:t>
            </a:r>
            <a:r>
              <a:rPr lang="en-US" dirty="0" err="1"/>
              <a:t>Spina</a:t>
            </a:r>
            <a:r>
              <a:rPr lang="en-US" dirty="0"/>
              <a:t> bifida is one of the most common</a:t>
            </a:r>
          </a:p>
          <a:p>
            <a:r>
              <a:rPr lang="en-US" dirty="0"/>
              <a:t>disabling birth defects in the United States.</a:t>
            </a:r>
          </a:p>
        </p:txBody>
      </p:sp>
      <p:sp>
        <p:nvSpPr>
          <p:cNvPr id="4" name="Rectangle 3"/>
          <p:cNvSpPr/>
          <p:nvPr/>
        </p:nvSpPr>
        <p:spPr>
          <a:xfrm>
            <a:off x="909638" y="5039004"/>
            <a:ext cx="2871299"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Biophoto</a:t>
            </a:r>
            <a:r>
              <a:rPr lang="en-US" sz="1000" dirty="0">
                <a:latin typeface="Arial" panose="020B0604020202020204" pitchFamily="34" charset="0"/>
                <a:cs typeface="Arial" panose="020B0604020202020204" pitchFamily="34" charset="0"/>
              </a:rPr>
              <a:t> Associates/Photo Researchers, Inc.</a:t>
            </a:r>
          </a:p>
        </p:txBody>
      </p:sp>
      <p:pic>
        <p:nvPicPr>
          <p:cNvPr id="5122" name="Picture 2" descr="A photo shows a baby with a birth defect called spina bifida with a swelling on its lower back.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8" y="1471613"/>
            <a:ext cx="4570412" cy="29275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marL="762000" indent="-762000">
              <a:lnSpc>
                <a:spcPct val="85000"/>
              </a:lnSpc>
            </a:pPr>
            <a:r>
              <a:rPr lang="en-US" altLang="en-US" dirty="0"/>
              <a:t>Spina Bifida </a:t>
            </a:r>
            <a:r>
              <a:rPr lang="en-US" altLang="en-US" sz="2000" b="0" dirty="0"/>
              <a:t>(2 of 2)</a:t>
            </a:r>
          </a:p>
        </p:txBody>
      </p:sp>
      <p:sp>
        <p:nvSpPr>
          <p:cNvPr id="43011" name="Rectangle 3"/>
          <p:cNvSpPr>
            <a:spLocks noGrp="1" noChangeArrowheads="1"/>
          </p:cNvSpPr>
          <p:nvPr>
            <p:ph type="body" idx="1"/>
          </p:nvPr>
        </p:nvSpPr>
        <p:spPr/>
        <p:txBody>
          <a:bodyPr rIns="228600"/>
          <a:lstStyle/>
          <a:p>
            <a:pPr>
              <a:spcBef>
                <a:spcPct val="35000"/>
              </a:spcBef>
            </a:pPr>
            <a:r>
              <a:rPr lang="en-US" altLang="en-US" dirty="0"/>
              <a:t>Associated conditions</a:t>
            </a:r>
          </a:p>
          <a:p>
            <a:pPr lvl="1">
              <a:spcBef>
                <a:spcPct val="35000"/>
              </a:spcBef>
            </a:pPr>
            <a:r>
              <a:rPr lang="en-US" altLang="en-US" dirty="0"/>
              <a:t>Hydrocephalus (requires shunt)</a:t>
            </a:r>
          </a:p>
          <a:p>
            <a:pPr lvl="1">
              <a:spcBef>
                <a:spcPct val="35000"/>
              </a:spcBef>
            </a:pPr>
            <a:r>
              <a:rPr lang="en-US" altLang="en-US" dirty="0"/>
              <a:t>Partial or full paralysis of the lower extremities</a:t>
            </a:r>
          </a:p>
          <a:p>
            <a:pPr lvl="1">
              <a:spcBef>
                <a:spcPct val="35000"/>
              </a:spcBef>
            </a:pPr>
            <a:r>
              <a:rPr lang="en-US" altLang="en-US" dirty="0"/>
              <a:t>Loss of bowel and bladder control</a:t>
            </a:r>
          </a:p>
          <a:p>
            <a:pPr lvl="1">
              <a:spcBef>
                <a:spcPct val="35000"/>
              </a:spcBef>
            </a:pPr>
            <a:r>
              <a:rPr lang="en-US" altLang="en-US" dirty="0"/>
              <a:t>Extreme latex allergy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marL="762000" indent="-762000">
              <a:lnSpc>
                <a:spcPct val="85000"/>
              </a:lnSpc>
            </a:pPr>
            <a:r>
              <a:rPr lang="en-US" altLang="en-US" dirty="0"/>
              <a:t>Paralysis </a:t>
            </a:r>
            <a:r>
              <a:rPr lang="en-US" altLang="en-US" sz="2000" b="0" dirty="0"/>
              <a:t>(1 of 2)</a:t>
            </a:r>
          </a:p>
        </p:txBody>
      </p:sp>
      <p:sp>
        <p:nvSpPr>
          <p:cNvPr id="44035" name="Rectangle 3"/>
          <p:cNvSpPr>
            <a:spLocks noGrp="1" noChangeArrowheads="1"/>
          </p:cNvSpPr>
          <p:nvPr>
            <p:ph type="body" idx="1"/>
          </p:nvPr>
        </p:nvSpPr>
        <p:spPr/>
        <p:txBody>
          <a:bodyPr rIns="228600"/>
          <a:lstStyle/>
          <a:p>
            <a:pPr>
              <a:spcBef>
                <a:spcPct val="35000"/>
              </a:spcBef>
            </a:pPr>
            <a:r>
              <a:rPr lang="en-US" altLang="en-US" dirty="0"/>
              <a:t>Inability to voluntarily move body parts</a:t>
            </a:r>
          </a:p>
          <a:p>
            <a:pPr>
              <a:spcBef>
                <a:spcPct val="35000"/>
              </a:spcBef>
            </a:pPr>
            <a:r>
              <a:rPr lang="en-US" altLang="en-US" dirty="0"/>
              <a:t>Causes: stroke, trauma, birth defects</a:t>
            </a:r>
          </a:p>
          <a:p>
            <a:pPr>
              <a:spcBef>
                <a:spcPct val="35000"/>
              </a:spcBef>
            </a:pPr>
            <a:r>
              <a:rPr lang="en-US" altLang="en-US" dirty="0"/>
              <a:t>May have normal sensation or hyperesthesia</a:t>
            </a:r>
          </a:p>
          <a:p>
            <a:pPr>
              <a:spcBef>
                <a:spcPct val="35000"/>
              </a:spcBef>
            </a:pPr>
            <a:r>
              <a:rPr lang="en-US" altLang="en-US" dirty="0"/>
              <a:t>May cause communication challenges</a:t>
            </a:r>
          </a:p>
          <a:p>
            <a:pPr>
              <a:spcBef>
                <a:spcPct val="35000"/>
              </a:spcBef>
            </a:pPr>
            <a:r>
              <a:rPr lang="en-US" altLang="en-US" dirty="0"/>
              <a:t>Diaphragm may not function correctly (requires ventilator).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marL="762000" indent="-762000">
              <a:lnSpc>
                <a:spcPct val="85000"/>
              </a:lnSpc>
            </a:pPr>
            <a:r>
              <a:rPr lang="en-US" altLang="en-US" dirty="0"/>
              <a:t>Paralysis </a:t>
            </a:r>
            <a:r>
              <a:rPr lang="en-US" altLang="en-US" sz="2000" b="0" dirty="0"/>
              <a:t>(2 of 2)</a:t>
            </a:r>
          </a:p>
        </p:txBody>
      </p:sp>
      <p:sp>
        <p:nvSpPr>
          <p:cNvPr id="45059" name="Rectangle 3"/>
          <p:cNvSpPr>
            <a:spLocks noGrp="1" noChangeArrowheads="1"/>
          </p:cNvSpPr>
          <p:nvPr>
            <p:ph type="body" idx="1"/>
          </p:nvPr>
        </p:nvSpPr>
        <p:spPr/>
        <p:txBody>
          <a:bodyPr rIns="228600"/>
          <a:lstStyle/>
          <a:p>
            <a:pPr>
              <a:spcBef>
                <a:spcPct val="35000"/>
              </a:spcBef>
            </a:pPr>
            <a:r>
              <a:rPr lang="en-US" altLang="en-US" dirty="0"/>
              <a:t>Specialized equipment </a:t>
            </a:r>
          </a:p>
          <a:p>
            <a:pPr lvl="1">
              <a:spcBef>
                <a:spcPct val="35000"/>
              </a:spcBef>
            </a:pPr>
            <a:r>
              <a:rPr lang="en-US" altLang="en-US" dirty="0"/>
              <a:t>Urinary catheters</a:t>
            </a:r>
          </a:p>
          <a:p>
            <a:pPr lvl="1">
              <a:spcBef>
                <a:spcPct val="35000"/>
              </a:spcBef>
            </a:pPr>
            <a:r>
              <a:rPr lang="en-US" altLang="en-US" dirty="0"/>
              <a:t>Tracheostomy tubes</a:t>
            </a:r>
          </a:p>
          <a:p>
            <a:pPr lvl="1">
              <a:spcBef>
                <a:spcPct val="35000"/>
              </a:spcBef>
            </a:pPr>
            <a:r>
              <a:rPr lang="en-US" altLang="en-US" dirty="0"/>
              <a:t>Colostomy bags</a:t>
            </a:r>
          </a:p>
          <a:p>
            <a:pPr lvl="1">
              <a:spcBef>
                <a:spcPct val="35000"/>
              </a:spcBef>
            </a:pPr>
            <a:r>
              <a:rPr lang="en-US" altLang="en-US" dirty="0"/>
              <a:t>Feeding tubes</a:t>
            </a:r>
          </a:p>
          <a:p>
            <a:pPr>
              <a:spcBef>
                <a:spcPct val="35000"/>
              </a:spcBef>
            </a:pPr>
            <a:r>
              <a:rPr lang="en-US" altLang="en-US" dirty="0"/>
              <a:t>Difficulty swallowing may require suctioning.</a:t>
            </a:r>
          </a:p>
          <a:p>
            <a:pPr>
              <a:spcBef>
                <a:spcPct val="35000"/>
              </a:spcBef>
            </a:pPr>
            <a:r>
              <a:rPr lang="en-US" altLang="en-US" dirty="0"/>
              <a:t>Ask patients how it is best to move them before you transport them.</a:t>
            </a:r>
          </a:p>
          <a:p>
            <a:pPr>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(3 of 5)</a:t>
            </a:r>
          </a:p>
        </p:txBody>
      </p:sp>
      <p:sp>
        <p:nvSpPr>
          <p:cNvPr id="6147" name="Rectangle 3"/>
          <p:cNvSpPr>
            <a:spLocks noGrp="1" noChangeArrowheads="1"/>
          </p:cNvSpPr>
          <p:nvPr>
            <p:ph type="body" idx="1"/>
          </p:nvPr>
        </p:nvSpPr>
        <p:spPr/>
        <p:txBody>
          <a:bodyPr rIns="228600"/>
          <a:lstStyle/>
          <a:p>
            <a:pPr eaLnBrk="1" hangingPunct="1">
              <a:buFontTx/>
              <a:buNone/>
            </a:pPr>
            <a:r>
              <a:rPr lang="en-US" altLang="en-US" b="1" dirty="0"/>
              <a:t>Patients With Special Challenges (cont’d)</a:t>
            </a:r>
          </a:p>
          <a:p>
            <a:pPr eaLnBrk="1" hangingPunct="1">
              <a:spcBef>
                <a:spcPct val="35000"/>
              </a:spcBef>
            </a:pPr>
            <a:r>
              <a:rPr lang="en-US" altLang="en-US" dirty="0"/>
              <a:t>Health care implications of (cont’d)</a:t>
            </a:r>
          </a:p>
          <a:p>
            <a:pPr lvl="1" eaLnBrk="1" hangingPunct="1">
              <a:spcBef>
                <a:spcPct val="35000"/>
              </a:spcBef>
            </a:pPr>
            <a:r>
              <a:rPr lang="en-US" altLang="en-US" dirty="0"/>
              <a:t>Hospice/terminally ill</a:t>
            </a:r>
          </a:p>
          <a:p>
            <a:pPr lvl="1" eaLnBrk="1" hangingPunct="1">
              <a:spcBef>
                <a:spcPct val="35000"/>
              </a:spcBef>
            </a:pPr>
            <a:r>
              <a:rPr lang="en-US" altLang="en-US" dirty="0"/>
              <a:t>Tracheostomy care/dysfunction</a:t>
            </a:r>
          </a:p>
          <a:p>
            <a:pPr lvl="1" eaLnBrk="1" hangingPunct="1">
              <a:spcBef>
                <a:spcPct val="35000"/>
              </a:spcBef>
            </a:pPr>
            <a:r>
              <a:rPr lang="en-US" altLang="en-US" dirty="0"/>
              <a:t>Home care</a:t>
            </a:r>
          </a:p>
          <a:p>
            <a:pPr lvl="1" eaLnBrk="1" hangingPunct="1">
              <a:spcBef>
                <a:spcPct val="35000"/>
              </a:spcBef>
            </a:pPr>
            <a:r>
              <a:rPr lang="en-US" altLang="en-US" dirty="0"/>
              <a:t>Sensory deficit/loss</a:t>
            </a:r>
          </a:p>
          <a:p>
            <a:pPr lvl="1" eaLnBrk="1" hangingPunct="1">
              <a:spcBef>
                <a:spcPct val="35000"/>
              </a:spcBef>
            </a:pPr>
            <a:r>
              <a:rPr lang="en-US" altLang="en-US" dirty="0"/>
              <a:t>Developmental disability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nSpc>
                <a:spcPct val="85000"/>
              </a:lnSpc>
            </a:pPr>
            <a:r>
              <a:rPr lang="en-US" altLang="en-US" dirty="0"/>
              <a:t>Bariatric Patients </a:t>
            </a:r>
            <a:r>
              <a:rPr lang="en-US" altLang="en-US" sz="2000" b="0" dirty="0"/>
              <a:t>(1 of 2)</a:t>
            </a:r>
          </a:p>
        </p:txBody>
      </p:sp>
      <p:sp>
        <p:nvSpPr>
          <p:cNvPr id="47107" name="Content Placeholder 2"/>
          <p:cNvSpPr>
            <a:spLocks noGrp="1"/>
          </p:cNvSpPr>
          <p:nvPr>
            <p:ph type="body" idx="1"/>
          </p:nvPr>
        </p:nvSpPr>
        <p:spPr/>
        <p:txBody>
          <a:bodyPr rIns="228600"/>
          <a:lstStyle/>
          <a:p>
            <a:pPr>
              <a:spcBef>
                <a:spcPct val="35000"/>
              </a:spcBef>
            </a:pPr>
            <a:r>
              <a:rPr lang="en-US" altLang="en-US" dirty="0"/>
              <a:t>Obesity: person has excessive body fat.</a:t>
            </a:r>
          </a:p>
          <a:p>
            <a:pPr lvl="1">
              <a:spcBef>
                <a:spcPct val="35000"/>
              </a:spcBef>
            </a:pPr>
            <a:r>
              <a:rPr lang="en-US" altLang="en-US" dirty="0"/>
              <a:t>Obese: 30% over ideal body weight</a:t>
            </a:r>
          </a:p>
          <a:p>
            <a:pPr lvl="1">
              <a:spcBef>
                <a:spcPct val="35000"/>
              </a:spcBef>
            </a:pPr>
            <a:r>
              <a:rPr lang="en-US" altLang="en-US" dirty="0"/>
              <a:t>Severe obesity: 2–3 times over the ideal weight</a:t>
            </a:r>
          </a:p>
          <a:p>
            <a:pPr>
              <a:spcBef>
                <a:spcPct val="35000"/>
              </a:spcBef>
            </a:pPr>
            <a:r>
              <a:rPr lang="en-US" altLang="en-US" dirty="0"/>
              <a:t>Imbalance between calories consumed and calories used</a:t>
            </a:r>
          </a:p>
          <a:p>
            <a:pPr>
              <a:spcBef>
                <a:spcPct val="35000"/>
              </a:spcBef>
            </a:pPr>
            <a:r>
              <a:rPr lang="en-US" altLang="en-US" dirty="0"/>
              <a:t>May be attributed to low metabolic rate or genetic predisposition</a:t>
            </a:r>
          </a:p>
          <a:p>
            <a:pPr>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a:lnSpc>
                <a:spcPct val="85000"/>
              </a:lnSpc>
            </a:pPr>
            <a:r>
              <a:rPr lang="en-US" altLang="en-US" dirty="0"/>
              <a:t>Bariatric Patients </a:t>
            </a:r>
            <a:r>
              <a:rPr lang="en-US" altLang="en-US" sz="2000" b="0" dirty="0"/>
              <a:t>(2 of 2)</a:t>
            </a:r>
          </a:p>
        </p:txBody>
      </p:sp>
      <p:sp>
        <p:nvSpPr>
          <p:cNvPr id="48131" name="Content Placeholder 2"/>
          <p:cNvSpPr>
            <a:spLocks noGrp="1"/>
          </p:cNvSpPr>
          <p:nvPr>
            <p:ph type="body" idx="1"/>
          </p:nvPr>
        </p:nvSpPr>
        <p:spPr/>
        <p:txBody>
          <a:bodyPr rIns="228600"/>
          <a:lstStyle/>
          <a:p>
            <a:pPr>
              <a:spcBef>
                <a:spcPct val="35000"/>
              </a:spcBef>
            </a:pPr>
            <a:r>
              <a:rPr lang="en-US" altLang="en-US" dirty="0"/>
              <a:t>Quality of life is negatively affected.</a:t>
            </a:r>
          </a:p>
          <a:p>
            <a:pPr>
              <a:spcBef>
                <a:spcPct val="35000"/>
              </a:spcBef>
            </a:pPr>
            <a:r>
              <a:rPr lang="en-US" altLang="en-US" dirty="0"/>
              <a:t>Associated health problems</a:t>
            </a:r>
          </a:p>
          <a:p>
            <a:pPr lvl="1">
              <a:spcBef>
                <a:spcPct val="35000"/>
              </a:spcBef>
            </a:pPr>
            <a:r>
              <a:rPr lang="en-US" altLang="en-US" dirty="0"/>
              <a:t>Mobility difficulties</a:t>
            </a:r>
          </a:p>
          <a:p>
            <a:pPr lvl="1">
              <a:spcBef>
                <a:spcPct val="35000"/>
              </a:spcBef>
            </a:pPr>
            <a:r>
              <a:rPr lang="en-US" altLang="en-US" dirty="0"/>
              <a:t>Diabetes</a:t>
            </a:r>
          </a:p>
          <a:p>
            <a:pPr lvl="1">
              <a:spcBef>
                <a:spcPct val="35000"/>
              </a:spcBef>
            </a:pPr>
            <a:r>
              <a:rPr lang="en-US" altLang="en-US" dirty="0"/>
              <a:t>Hypertension</a:t>
            </a:r>
          </a:p>
          <a:p>
            <a:pPr lvl="1">
              <a:spcBef>
                <a:spcPct val="35000"/>
              </a:spcBef>
            </a:pPr>
            <a:r>
              <a:rPr lang="en-US" altLang="en-US" dirty="0"/>
              <a:t>Heart disease</a:t>
            </a:r>
          </a:p>
          <a:p>
            <a:pPr lvl="1">
              <a:spcBef>
                <a:spcPct val="35000"/>
              </a:spcBef>
            </a:pPr>
            <a:r>
              <a:rPr lang="en-US" altLang="en-US" dirty="0"/>
              <a:t>Stroke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lnSpc>
                <a:spcPct val="85000"/>
              </a:lnSpc>
            </a:pPr>
            <a:r>
              <a:rPr lang="en-US" altLang="en-US" dirty="0"/>
              <a:t>Interaction with Patients with Obesity </a:t>
            </a:r>
            <a:r>
              <a:rPr lang="en-US" altLang="en-US" sz="2000" b="0" dirty="0"/>
              <a:t>(1 of 4)</a:t>
            </a:r>
          </a:p>
        </p:txBody>
      </p:sp>
      <p:sp>
        <p:nvSpPr>
          <p:cNvPr id="49155" name="Rectangle 3"/>
          <p:cNvSpPr>
            <a:spLocks noGrp="1" noChangeArrowheads="1"/>
          </p:cNvSpPr>
          <p:nvPr>
            <p:ph type="body" idx="1"/>
          </p:nvPr>
        </p:nvSpPr>
        <p:spPr/>
        <p:txBody>
          <a:bodyPr rIns="228600"/>
          <a:lstStyle/>
          <a:p>
            <a:pPr>
              <a:spcBef>
                <a:spcPct val="35000"/>
              </a:spcBef>
            </a:pPr>
            <a:r>
              <a:rPr lang="en-US" altLang="en-US" dirty="0"/>
              <a:t>Patient may be embarrassed.</a:t>
            </a:r>
          </a:p>
          <a:p>
            <a:pPr>
              <a:spcBef>
                <a:spcPct val="35000"/>
              </a:spcBef>
            </a:pPr>
            <a:r>
              <a:rPr lang="en-US" altLang="en-US" dirty="0"/>
              <a:t>Plan early for extra help or equipment.</a:t>
            </a:r>
          </a:p>
          <a:p>
            <a:pPr lvl="1">
              <a:spcBef>
                <a:spcPct val="35000"/>
              </a:spcBef>
            </a:pPr>
            <a:r>
              <a:rPr lang="en-US" altLang="en-US" dirty="0"/>
              <a:t>Find easiest and safest exit.</a:t>
            </a:r>
          </a:p>
          <a:p>
            <a:pPr lvl="1">
              <a:spcBef>
                <a:spcPct val="35000"/>
              </a:spcBef>
            </a:pPr>
            <a:r>
              <a:rPr lang="en-US" altLang="en-US" dirty="0"/>
              <a:t>Do not risk dropping the patient or injuring a team member.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lnSpc>
                <a:spcPct val="85000"/>
              </a:lnSpc>
            </a:pPr>
            <a:r>
              <a:rPr lang="en-US" altLang="en-US" dirty="0"/>
              <a:t>Interaction with Patients with Obesity </a:t>
            </a:r>
            <a:r>
              <a:rPr lang="en-US" altLang="en-US" sz="2000" b="0" dirty="0"/>
              <a:t>(2 of 4)</a:t>
            </a:r>
          </a:p>
        </p:txBody>
      </p:sp>
      <p:sp>
        <p:nvSpPr>
          <p:cNvPr id="50179" name="Rectangle 3"/>
          <p:cNvSpPr>
            <a:spLocks noGrp="1" noChangeArrowheads="1"/>
          </p:cNvSpPr>
          <p:nvPr>
            <p:ph type="body" idx="1"/>
          </p:nvPr>
        </p:nvSpPr>
        <p:spPr/>
        <p:txBody>
          <a:bodyPr rIns="228600"/>
          <a:lstStyle/>
          <a:p>
            <a:pPr>
              <a:spcBef>
                <a:spcPct val="35000"/>
              </a:spcBef>
            </a:pPr>
            <a:r>
              <a:rPr lang="en-US" altLang="en-US" dirty="0"/>
              <a:t>Treat the patient with dignity and respect.</a:t>
            </a:r>
          </a:p>
          <a:p>
            <a:pPr>
              <a:spcBef>
                <a:spcPct val="35000"/>
              </a:spcBef>
            </a:pPr>
            <a:r>
              <a:rPr lang="en-US" altLang="en-US" dirty="0"/>
              <a:t>Ask your patient how it is best to move him or her before attempting to do so. </a:t>
            </a:r>
          </a:p>
          <a:p>
            <a:pPr>
              <a:spcBef>
                <a:spcPct val="35000"/>
              </a:spcBef>
            </a:pPr>
            <a:r>
              <a:rPr lang="en-US" altLang="en-US" dirty="0"/>
              <a:t>Avoid trying to lift the patient by one limb, which would risk injury to overtaxed joints. </a:t>
            </a:r>
          </a:p>
          <a:p>
            <a:pPr>
              <a:spcBef>
                <a:spcPct val="35000"/>
              </a:spcBef>
            </a:pPr>
            <a:r>
              <a:rPr lang="en-US" altLang="en-US" dirty="0"/>
              <a:t>Coordinate and communicate all moves to all team members prior to starting to lift.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lnSpc>
                <a:spcPct val="85000"/>
              </a:lnSpc>
            </a:pPr>
            <a:r>
              <a:rPr lang="en-US" altLang="en-US" dirty="0"/>
              <a:t>Interaction with Patients with Obesity </a:t>
            </a:r>
            <a:r>
              <a:rPr lang="en-US" altLang="en-US" sz="2000" b="0" dirty="0"/>
              <a:t>(3 of 4)</a:t>
            </a:r>
          </a:p>
        </p:txBody>
      </p:sp>
      <p:sp>
        <p:nvSpPr>
          <p:cNvPr id="51203" name="Rectangle 3"/>
          <p:cNvSpPr>
            <a:spLocks noGrp="1" noChangeArrowheads="1"/>
          </p:cNvSpPr>
          <p:nvPr>
            <p:ph type="body" idx="1"/>
          </p:nvPr>
        </p:nvSpPr>
        <p:spPr/>
        <p:txBody>
          <a:bodyPr rIns="228600"/>
          <a:lstStyle/>
          <a:p>
            <a:pPr>
              <a:spcBef>
                <a:spcPct val="35000"/>
              </a:spcBef>
            </a:pPr>
            <a:r>
              <a:rPr lang="en-US" altLang="en-US" dirty="0"/>
              <a:t>If the move becomes uncontrolled at any point, stop, reposition, and resume. </a:t>
            </a:r>
          </a:p>
          <a:p>
            <a:pPr>
              <a:spcBef>
                <a:spcPct val="35000"/>
              </a:spcBef>
            </a:pPr>
            <a:r>
              <a:rPr lang="en-US" altLang="en-US" dirty="0"/>
              <a:t>Look for pinch or pressure points from equipment (deep venous thrombosis).</a:t>
            </a:r>
          </a:p>
          <a:p>
            <a:pPr>
              <a:spcBef>
                <a:spcPct val="35000"/>
              </a:spcBef>
            </a:pPr>
            <a:r>
              <a:rPr lang="en-US" altLang="en-US" dirty="0"/>
              <a:t>Large patients may have difficulty breathing if you lay them in a supine position.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lnSpc>
                <a:spcPct val="85000"/>
              </a:lnSpc>
            </a:pPr>
            <a:r>
              <a:rPr lang="en-US" altLang="en-US" dirty="0"/>
              <a:t>Interaction with Patients with Obesity </a:t>
            </a:r>
            <a:r>
              <a:rPr lang="en-US" altLang="en-US" sz="2000" b="0" dirty="0"/>
              <a:t>(4 of 4)</a:t>
            </a:r>
          </a:p>
        </p:txBody>
      </p:sp>
      <p:sp>
        <p:nvSpPr>
          <p:cNvPr id="52227" name="Rectangle 3"/>
          <p:cNvSpPr>
            <a:spLocks noGrp="1" noChangeArrowheads="1"/>
          </p:cNvSpPr>
          <p:nvPr>
            <p:ph type="body" idx="1"/>
          </p:nvPr>
        </p:nvSpPr>
        <p:spPr/>
        <p:txBody>
          <a:bodyPr rIns="228600"/>
          <a:lstStyle/>
          <a:p>
            <a:pPr>
              <a:spcBef>
                <a:spcPct val="35000"/>
              </a:spcBef>
            </a:pPr>
            <a:r>
              <a:rPr lang="en-US" altLang="en-US" dirty="0"/>
              <a:t>Specialized equipment is available.</a:t>
            </a:r>
          </a:p>
          <a:p>
            <a:pPr lvl="1">
              <a:spcBef>
                <a:spcPct val="35000"/>
              </a:spcBef>
            </a:pPr>
            <a:r>
              <a:rPr lang="en-US" altLang="en-US" dirty="0"/>
              <a:t>Become familiar with the resources available in your area. </a:t>
            </a:r>
          </a:p>
          <a:p>
            <a:pPr>
              <a:spcBef>
                <a:spcPct val="35000"/>
              </a:spcBef>
            </a:pPr>
            <a:r>
              <a:rPr lang="en-US" altLang="en-US" dirty="0"/>
              <a:t>Plan egress routes.</a:t>
            </a:r>
          </a:p>
          <a:p>
            <a:pPr>
              <a:spcBef>
                <a:spcPct val="35000"/>
              </a:spcBef>
            </a:pPr>
            <a:r>
              <a:rPr lang="en-US" altLang="en-US" dirty="0"/>
              <a:t>Notify the receiving facility early.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marL="762000" indent="-762000">
              <a:lnSpc>
                <a:spcPct val="85000"/>
              </a:lnSpc>
            </a:pPr>
            <a:r>
              <a:rPr lang="en-US" altLang="en-US" dirty="0"/>
              <a:t>Tracheostomy Tubes </a:t>
            </a:r>
            <a:r>
              <a:rPr lang="en-US" altLang="en-US" sz="2000" b="0" dirty="0"/>
              <a:t>(1 of 5)</a:t>
            </a:r>
          </a:p>
        </p:txBody>
      </p:sp>
      <p:sp>
        <p:nvSpPr>
          <p:cNvPr id="56323" name="Rectangle 3"/>
          <p:cNvSpPr>
            <a:spLocks noGrp="1" noChangeArrowheads="1"/>
          </p:cNvSpPr>
          <p:nvPr>
            <p:ph type="body" idx="1"/>
          </p:nvPr>
        </p:nvSpPr>
        <p:spPr/>
        <p:txBody>
          <a:bodyPr rIns="228600"/>
          <a:lstStyle/>
          <a:p>
            <a:pPr>
              <a:spcBef>
                <a:spcPct val="35000"/>
              </a:spcBef>
              <a:defRPr/>
            </a:pPr>
            <a:r>
              <a:rPr lang="en-US" altLang="en-US" dirty="0">
                <a:cs typeface="+mn-cs"/>
              </a:rPr>
              <a:t>Tracheal stoma provides a path between the neck and the trachea.</a:t>
            </a:r>
          </a:p>
          <a:p>
            <a:pPr lvl="1">
              <a:spcBef>
                <a:spcPct val="35000"/>
              </a:spcBef>
              <a:defRPr/>
            </a:pPr>
            <a:r>
              <a:rPr lang="en-US" altLang="en-US" dirty="0"/>
              <a:t>Kept open by plastic tracheostomy tube  </a:t>
            </a:r>
          </a:p>
          <a:p>
            <a:pPr lvl="1">
              <a:spcBef>
                <a:spcPct val="35000"/>
              </a:spcBef>
              <a:defRPr/>
            </a:pPr>
            <a:r>
              <a:rPr lang="en-US" altLang="en-US" dirty="0"/>
              <a:t>Tubes bypass nose and mouth</a:t>
            </a:r>
          </a:p>
          <a:p>
            <a:pPr>
              <a:spcBef>
                <a:spcPct val="35000"/>
              </a:spcBef>
              <a:defRPr/>
            </a:pPr>
            <a:r>
              <a:rPr lang="en-US" altLang="en-US" dirty="0">
                <a:cs typeface="+mn-cs"/>
              </a:rPr>
              <a:t>Temporary or permanent</a:t>
            </a:r>
          </a:p>
          <a:p>
            <a:pPr>
              <a:spcBef>
                <a:spcPct val="35000"/>
              </a:spcBef>
              <a:defRPr/>
            </a:pPr>
            <a:r>
              <a:rPr lang="en-US" altLang="en-US" dirty="0">
                <a:cs typeface="+mn-cs"/>
              </a:rPr>
              <a:t>For patients who depend on home automatic ventilators and have chronic pulmonary illness</a:t>
            </a:r>
          </a:p>
          <a:p>
            <a:pPr marL="457200" lvl="1" indent="0">
              <a:spcBef>
                <a:spcPct val="35000"/>
              </a:spcBef>
              <a:buFontTx/>
              <a:buNone/>
              <a:defRPr/>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marL="762000" indent="-762000">
              <a:lnSpc>
                <a:spcPct val="85000"/>
              </a:lnSpc>
            </a:pPr>
            <a:r>
              <a:rPr lang="en-US" altLang="en-US" dirty="0"/>
              <a:t>Tracheostomy Tubes </a:t>
            </a:r>
            <a:r>
              <a:rPr lang="en-US" altLang="en-US" sz="2000" b="0" dirty="0"/>
              <a:t>(2 of 5)</a:t>
            </a:r>
          </a:p>
        </p:txBody>
      </p:sp>
      <p:sp>
        <p:nvSpPr>
          <p:cNvPr id="54275" name="Content Placeholder 1"/>
          <p:cNvSpPr>
            <a:spLocks noGrp="1"/>
          </p:cNvSpPr>
          <p:nvPr>
            <p:ph sz="half" idx="2"/>
          </p:nvPr>
        </p:nvSpPr>
        <p:spPr/>
        <p:txBody>
          <a:bodyPr/>
          <a:lstStyle/>
          <a:p>
            <a:pPr>
              <a:spcBef>
                <a:spcPct val="35000"/>
              </a:spcBef>
            </a:pPr>
            <a:r>
              <a:rPr lang="en-US" altLang="en-US" dirty="0"/>
              <a:t>Tubes are prone to obstruction by mucus or foreign bodies</a:t>
            </a:r>
          </a:p>
          <a:p>
            <a:pPr lvl="1">
              <a:spcBef>
                <a:spcPct val="35000"/>
              </a:spcBef>
            </a:pPr>
            <a:r>
              <a:rPr lang="en-US" altLang="en-US" dirty="0"/>
              <a:t>Emergency event</a:t>
            </a:r>
          </a:p>
          <a:p>
            <a:endParaRPr lang="en-US" altLang="en-US" dirty="0"/>
          </a:p>
        </p:txBody>
      </p:sp>
      <p:sp>
        <p:nvSpPr>
          <p:cNvPr id="2" name="Rectangle 1"/>
          <p:cNvSpPr/>
          <p:nvPr/>
        </p:nvSpPr>
        <p:spPr>
          <a:xfrm>
            <a:off x="909638" y="5010835"/>
            <a:ext cx="3890962" cy="646331"/>
          </a:xfrm>
          <a:prstGeom prst="rect">
            <a:avLst/>
          </a:prstGeom>
        </p:spPr>
        <p:txBody>
          <a:bodyPr wrap="square">
            <a:spAutoFit/>
          </a:bodyPr>
          <a:lstStyle/>
          <a:p>
            <a:r>
              <a:rPr lang="en-US" b="1" dirty="0"/>
              <a:t>FIGURE 37-7 </a:t>
            </a:r>
            <a:r>
              <a:rPr lang="en-US" dirty="0"/>
              <a:t>Some patients require a tracheostomy tube to breathe.</a:t>
            </a:r>
          </a:p>
        </p:txBody>
      </p:sp>
      <p:sp>
        <p:nvSpPr>
          <p:cNvPr id="3" name="Rectangle 2"/>
          <p:cNvSpPr/>
          <p:nvPr/>
        </p:nvSpPr>
        <p:spPr>
          <a:xfrm>
            <a:off x="909638" y="5658535"/>
            <a:ext cx="4310062" cy="246221"/>
          </a:xfrm>
          <a:prstGeom prst="rect">
            <a:avLst/>
          </a:prstGeom>
        </p:spPr>
        <p:txBody>
          <a:bodyPr wrap="square">
            <a:spAutoFit/>
          </a:bodyPr>
          <a:lstStyle/>
          <a:p>
            <a:r>
              <a:rPr lang="en-US" sz="1000" dirty="0" err="1">
                <a:latin typeface="Arial" panose="020B0604020202020204" pitchFamily="34" charset="0"/>
                <a:cs typeface="Arial" panose="020B0604020202020204" pitchFamily="34" charset="0"/>
              </a:rPr>
              <a:t>Portex</a:t>
            </a:r>
            <a:r>
              <a:rPr lang="en-US" sz="1000" dirty="0">
                <a:latin typeface="Arial" panose="020B0604020202020204" pitchFamily="34" charset="0"/>
                <a:cs typeface="Arial" panose="020B0604020202020204" pitchFamily="34" charset="0"/>
              </a:rPr>
              <a:t>® Blue Line® Ultra Tracheostomy courtesy of Smiths Medical.</a:t>
            </a:r>
          </a:p>
        </p:txBody>
      </p:sp>
      <p:pic>
        <p:nvPicPr>
          <p:cNvPr id="6148" name="Picture 4" descr="A photo shows a tracheostomy tub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188" y="1458544"/>
            <a:ext cx="2436812" cy="35218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marL="762000" indent="-762000">
              <a:lnSpc>
                <a:spcPct val="85000"/>
              </a:lnSpc>
            </a:pPr>
            <a:r>
              <a:rPr lang="en-US" altLang="en-US" dirty="0"/>
              <a:t>Tracheostomy Tubes </a:t>
            </a:r>
            <a:r>
              <a:rPr lang="en-US" altLang="en-US" sz="2000" b="0" dirty="0"/>
              <a:t>(3 of 5)</a:t>
            </a:r>
          </a:p>
        </p:txBody>
      </p:sp>
      <p:sp>
        <p:nvSpPr>
          <p:cNvPr id="55299" name="Rectangle 3"/>
          <p:cNvSpPr>
            <a:spLocks noGrp="1" noChangeArrowheads="1"/>
          </p:cNvSpPr>
          <p:nvPr>
            <p:ph type="body" idx="1"/>
          </p:nvPr>
        </p:nvSpPr>
        <p:spPr/>
        <p:txBody>
          <a:bodyPr rIns="228600"/>
          <a:lstStyle/>
          <a:p>
            <a:pPr>
              <a:spcBef>
                <a:spcPct val="35000"/>
              </a:spcBef>
            </a:pPr>
            <a:r>
              <a:rPr lang="en-US" altLang="en-US" dirty="0"/>
              <a:t>DOPE mnemonic helps recognize causes of obstruction.</a:t>
            </a:r>
          </a:p>
          <a:p>
            <a:pPr lvl="1">
              <a:spcBef>
                <a:spcPct val="35000"/>
              </a:spcBef>
            </a:pPr>
            <a:r>
              <a:rPr lang="en-US" altLang="en-US" b="1" dirty="0"/>
              <a:t>D</a:t>
            </a:r>
            <a:r>
              <a:rPr lang="en-US" altLang="en-US" dirty="0"/>
              <a:t>isplacement, dislodged, or damaged tube</a:t>
            </a:r>
          </a:p>
          <a:p>
            <a:pPr lvl="1">
              <a:spcBef>
                <a:spcPct val="35000"/>
              </a:spcBef>
            </a:pPr>
            <a:r>
              <a:rPr lang="en-US" altLang="en-US" b="1" dirty="0"/>
              <a:t>O</a:t>
            </a:r>
            <a:r>
              <a:rPr lang="en-US" altLang="en-US" dirty="0"/>
              <a:t>bstruction of the tube </a:t>
            </a:r>
          </a:p>
          <a:p>
            <a:pPr lvl="1">
              <a:spcBef>
                <a:spcPct val="35000"/>
              </a:spcBef>
            </a:pPr>
            <a:r>
              <a:rPr lang="en-US" altLang="en-US" b="1" dirty="0"/>
              <a:t>P</a:t>
            </a:r>
            <a:r>
              <a:rPr lang="en-US" altLang="en-US" dirty="0"/>
              <a:t>neumothorax</a:t>
            </a:r>
          </a:p>
          <a:p>
            <a:pPr lvl="1">
              <a:spcBef>
                <a:spcPct val="35000"/>
              </a:spcBef>
            </a:pPr>
            <a:r>
              <a:rPr lang="en-US" altLang="en-US" b="1" dirty="0"/>
              <a:t>E</a:t>
            </a:r>
            <a:r>
              <a:rPr lang="en-US" altLang="en-US" dirty="0"/>
              <a:t>quipment failure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marL="762000" indent="-762000">
              <a:lnSpc>
                <a:spcPct val="85000"/>
              </a:lnSpc>
            </a:pPr>
            <a:r>
              <a:rPr lang="en-US" altLang="en-US" dirty="0"/>
              <a:t>Tracheostomy Tubes </a:t>
            </a:r>
            <a:r>
              <a:rPr lang="en-US" altLang="en-US" sz="2000" b="0" dirty="0"/>
              <a:t>(4 of 5)</a:t>
            </a:r>
          </a:p>
        </p:txBody>
      </p:sp>
      <p:sp>
        <p:nvSpPr>
          <p:cNvPr id="56323" name="Rectangle 3"/>
          <p:cNvSpPr>
            <a:spLocks noGrp="1" noChangeArrowheads="1"/>
          </p:cNvSpPr>
          <p:nvPr>
            <p:ph type="body" idx="1"/>
          </p:nvPr>
        </p:nvSpPr>
        <p:spPr/>
        <p:txBody>
          <a:bodyPr rIns="228600"/>
          <a:lstStyle/>
          <a:p>
            <a:pPr>
              <a:spcBef>
                <a:spcPct val="35000"/>
              </a:spcBef>
            </a:pPr>
            <a:r>
              <a:rPr lang="en-US" altLang="en-US" dirty="0"/>
              <a:t>Common problems</a:t>
            </a:r>
          </a:p>
          <a:p>
            <a:pPr lvl="1">
              <a:spcBef>
                <a:spcPct val="35000"/>
              </a:spcBef>
            </a:pPr>
            <a:r>
              <a:rPr lang="en-US" altLang="en-US" dirty="0"/>
              <a:t>Bleeding or air leaking around the tube</a:t>
            </a:r>
          </a:p>
          <a:p>
            <a:pPr lvl="1">
              <a:spcBef>
                <a:spcPct val="35000"/>
              </a:spcBef>
            </a:pPr>
            <a:r>
              <a:rPr lang="en-US" altLang="en-US" dirty="0"/>
              <a:t>Tube can become loose or dislodged.</a:t>
            </a:r>
          </a:p>
          <a:p>
            <a:pPr lvl="1">
              <a:spcBef>
                <a:spcPct val="35000"/>
              </a:spcBef>
            </a:pPr>
            <a:r>
              <a:rPr lang="en-US" altLang="en-US" dirty="0"/>
              <a:t>Opening around the tube may become infected.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(4 of 5)</a:t>
            </a:r>
          </a:p>
        </p:txBody>
      </p:sp>
      <p:sp>
        <p:nvSpPr>
          <p:cNvPr id="7171" name="Rectangle 3"/>
          <p:cNvSpPr>
            <a:spLocks noGrp="1" noChangeArrowheads="1"/>
          </p:cNvSpPr>
          <p:nvPr>
            <p:ph type="body" idx="1"/>
          </p:nvPr>
        </p:nvSpPr>
        <p:spPr/>
        <p:txBody>
          <a:bodyPr rIns="228600"/>
          <a:lstStyle/>
          <a:p>
            <a:pPr marL="0" indent="0" eaLnBrk="1" hangingPunct="1">
              <a:buFontTx/>
              <a:buNone/>
            </a:pPr>
            <a:r>
              <a:rPr lang="en-US" altLang="en-US" b="1" dirty="0"/>
              <a:t>Trauma</a:t>
            </a:r>
          </a:p>
          <a:p>
            <a:pPr marL="0" indent="0" eaLnBrk="1" hangingPunct="1">
              <a:spcBef>
                <a:spcPct val="35000"/>
              </a:spcBef>
              <a:buFontTx/>
              <a:buNone/>
            </a:pPr>
            <a:r>
              <a:rPr lang="en-US" altLang="en-US" dirty="0"/>
              <a:t>Applies fundamental knowledge to provide basic emergency care and transportation based on assessment findings for an acutely injured patient.</a:t>
            </a:r>
            <a:endParaRPr lang="en-US" altLang="en-US" sz="32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marL="762000" indent="-762000">
              <a:lnSpc>
                <a:spcPct val="85000"/>
              </a:lnSpc>
            </a:pPr>
            <a:r>
              <a:rPr lang="en-US" altLang="en-US" dirty="0"/>
              <a:t>Tracheostomy Tubes </a:t>
            </a:r>
            <a:r>
              <a:rPr lang="en-US" altLang="en-US" sz="2000" b="0" dirty="0"/>
              <a:t>(5 of 5)</a:t>
            </a:r>
          </a:p>
        </p:txBody>
      </p:sp>
      <p:sp>
        <p:nvSpPr>
          <p:cNvPr id="57347" name="Rectangle 3"/>
          <p:cNvSpPr>
            <a:spLocks noGrp="1" noChangeArrowheads="1"/>
          </p:cNvSpPr>
          <p:nvPr>
            <p:ph type="body" idx="1"/>
          </p:nvPr>
        </p:nvSpPr>
        <p:spPr/>
        <p:txBody>
          <a:bodyPr rIns="228600"/>
          <a:lstStyle/>
          <a:p>
            <a:pPr>
              <a:spcBef>
                <a:spcPct val="35000"/>
              </a:spcBef>
            </a:pPr>
            <a:r>
              <a:rPr lang="en-US" altLang="en-US" dirty="0"/>
              <a:t>Management</a:t>
            </a:r>
          </a:p>
          <a:p>
            <a:pPr lvl="1">
              <a:spcBef>
                <a:spcPct val="35000"/>
              </a:spcBef>
            </a:pPr>
            <a:r>
              <a:rPr lang="en-US" altLang="en-US" dirty="0"/>
              <a:t>Maintain an open airway.</a:t>
            </a:r>
          </a:p>
          <a:p>
            <a:pPr lvl="1">
              <a:spcBef>
                <a:spcPct val="35000"/>
              </a:spcBef>
            </a:pPr>
            <a:r>
              <a:rPr lang="en-US" altLang="en-US" dirty="0"/>
              <a:t>Suction tube if necessary to clear a mucus plug.</a:t>
            </a:r>
          </a:p>
          <a:p>
            <a:pPr lvl="1">
              <a:spcBef>
                <a:spcPct val="35000"/>
              </a:spcBef>
            </a:pPr>
            <a:r>
              <a:rPr lang="en-US" altLang="en-US" dirty="0"/>
              <a:t>Maintain the patient in a position of comfort.</a:t>
            </a:r>
          </a:p>
          <a:p>
            <a:pPr lvl="1">
              <a:spcBef>
                <a:spcPct val="35000"/>
              </a:spcBef>
            </a:pPr>
            <a:r>
              <a:rPr lang="en-US" altLang="en-US" dirty="0"/>
              <a:t>Administer supplemental oxygen.</a:t>
            </a:r>
          </a:p>
          <a:p>
            <a:pPr lvl="1">
              <a:spcBef>
                <a:spcPct val="35000"/>
              </a:spcBef>
            </a:pPr>
            <a:r>
              <a:rPr lang="en-US" altLang="en-US" dirty="0"/>
              <a:t>Provide transport to the hospital.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marL="762000" indent="-762000">
              <a:lnSpc>
                <a:spcPct val="85000"/>
              </a:lnSpc>
            </a:pPr>
            <a:r>
              <a:rPr lang="en-US" altLang="en-US" dirty="0"/>
              <a:t>Home Oxygen </a:t>
            </a:r>
            <a:r>
              <a:rPr lang="en-US" altLang="en-US" sz="2000" b="0" dirty="0"/>
              <a:t>(1 of 3)</a:t>
            </a:r>
          </a:p>
        </p:txBody>
      </p:sp>
      <p:sp>
        <p:nvSpPr>
          <p:cNvPr id="57347" name="Rectangle 3"/>
          <p:cNvSpPr>
            <a:spLocks noGrp="1" noChangeArrowheads="1"/>
          </p:cNvSpPr>
          <p:nvPr>
            <p:ph type="body" idx="1"/>
          </p:nvPr>
        </p:nvSpPr>
        <p:spPr/>
        <p:txBody>
          <a:bodyPr rIns="228600"/>
          <a:lstStyle/>
          <a:p>
            <a:pPr>
              <a:spcBef>
                <a:spcPct val="35000"/>
              </a:spcBef>
            </a:pPr>
            <a:r>
              <a:rPr lang="en-US" altLang="en-US" dirty="0"/>
              <a:t>Two types of oxygen delivery devices</a:t>
            </a:r>
          </a:p>
          <a:p>
            <a:pPr lvl="1">
              <a:spcBef>
                <a:spcPct val="35000"/>
              </a:spcBef>
            </a:pPr>
            <a:r>
              <a:rPr lang="en-US" altLang="en-US" dirty="0"/>
              <a:t>Oxygen from a gas cylinder</a:t>
            </a:r>
          </a:p>
          <a:p>
            <a:pPr lvl="1">
              <a:spcBef>
                <a:spcPct val="35000"/>
              </a:spcBef>
            </a:pPr>
            <a:r>
              <a:rPr lang="en-US" altLang="en-US" dirty="0"/>
              <a:t>Oxygen concentrator</a:t>
            </a:r>
          </a:p>
          <a:p>
            <a:pPr>
              <a:spcBef>
                <a:spcPct val="35000"/>
              </a:spcBef>
            </a:pPr>
            <a:r>
              <a:rPr lang="en-US" altLang="en-US" dirty="0"/>
              <a:t>Compressed oxygen cylinders</a:t>
            </a:r>
          </a:p>
          <a:p>
            <a:pPr lvl="1">
              <a:spcBef>
                <a:spcPct val="35000"/>
              </a:spcBef>
            </a:pPr>
            <a:r>
              <a:rPr lang="en-US" altLang="en-US" dirty="0"/>
              <a:t>Do not require oxygen or complex machinery</a:t>
            </a:r>
          </a:p>
          <a:p>
            <a:pPr lvl="1">
              <a:spcBef>
                <a:spcPct val="35000"/>
              </a:spcBef>
            </a:pPr>
            <a:r>
              <a:rPr lang="en-US" altLang="en-US" dirty="0"/>
              <a:t>Heavy, bulky, and can be difficult to transport</a:t>
            </a:r>
          </a:p>
          <a:p>
            <a:pPr lvl="1">
              <a:spcBef>
                <a:spcPct val="35000"/>
              </a:spcBef>
            </a:pPr>
            <a:r>
              <a:rPr lang="en-US" altLang="en-US" dirty="0"/>
              <a:t>Will run out of gas</a:t>
            </a:r>
          </a:p>
          <a:p>
            <a:pPr lvl="1">
              <a:spcBef>
                <a:spcPct val="35000"/>
              </a:spcBef>
            </a:pPr>
            <a:r>
              <a:rPr lang="en-US" altLang="en-US" dirty="0"/>
              <a:t>Patients coordinate pickup and delivery of cylinders.</a:t>
            </a:r>
          </a:p>
        </p:txBody>
      </p:sp>
    </p:spTree>
    <p:extLst>
      <p:ext uri="{BB962C8B-B14F-4D97-AF65-F5344CB8AC3E}">
        <p14:creationId xmlns:p14="http://schemas.microsoft.com/office/powerpoint/2010/main" val="129082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marL="762000" indent="-762000">
              <a:lnSpc>
                <a:spcPct val="85000"/>
              </a:lnSpc>
            </a:pPr>
            <a:r>
              <a:rPr lang="en-US" altLang="en-US" dirty="0"/>
              <a:t>Home Oxygen</a:t>
            </a:r>
            <a:r>
              <a:rPr lang="en-US" altLang="en-US" dirty="0">
                <a:solidFill>
                  <a:srgbClr val="FF0000"/>
                </a:solidFill>
              </a:rPr>
              <a:t> </a:t>
            </a:r>
            <a:r>
              <a:rPr lang="en-US" altLang="en-US" sz="2000" b="0" dirty="0"/>
              <a:t>(2 of 3)</a:t>
            </a:r>
          </a:p>
        </p:txBody>
      </p:sp>
      <p:sp>
        <p:nvSpPr>
          <p:cNvPr id="57347" name="Rectangle 3"/>
          <p:cNvSpPr>
            <a:spLocks noGrp="1" noChangeArrowheads="1"/>
          </p:cNvSpPr>
          <p:nvPr>
            <p:ph type="body" idx="1"/>
          </p:nvPr>
        </p:nvSpPr>
        <p:spPr/>
        <p:txBody>
          <a:bodyPr rIns="228600"/>
          <a:lstStyle/>
          <a:p>
            <a:pPr>
              <a:spcBef>
                <a:spcPct val="35000"/>
              </a:spcBef>
            </a:pPr>
            <a:r>
              <a:rPr lang="en-US" altLang="en-US" dirty="0"/>
              <a:t>Home oxygen concentrator</a:t>
            </a:r>
          </a:p>
          <a:p>
            <a:pPr lvl="1">
              <a:spcBef>
                <a:spcPct val="35000"/>
              </a:spcBef>
            </a:pPr>
            <a:r>
              <a:rPr lang="en-US" altLang="en-US" dirty="0"/>
              <a:t>Takes ambient air and scrubs out the nitrogen</a:t>
            </a:r>
          </a:p>
          <a:p>
            <a:pPr lvl="1">
              <a:spcBef>
                <a:spcPct val="35000"/>
              </a:spcBef>
            </a:pPr>
            <a:r>
              <a:rPr lang="en-US" altLang="en-US" dirty="0"/>
              <a:t>Can provide an unlimited supply of oxygen</a:t>
            </a:r>
          </a:p>
          <a:p>
            <a:pPr lvl="1">
              <a:spcBef>
                <a:spcPct val="35000"/>
              </a:spcBef>
            </a:pPr>
            <a:r>
              <a:rPr lang="en-US" altLang="en-US" dirty="0"/>
              <a:t>Requires a reliable source of electricity</a:t>
            </a:r>
          </a:p>
          <a:p>
            <a:pPr lvl="1">
              <a:spcBef>
                <a:spcPct val="35000"/>
              </a:spcBef>
            </a:pPr>
            <a:r>
              <a:rPr lang="en-US" altLang="en-US" dirty="0"/>
              <a:t>Patient must have a backup compressed gas cylinder in case of power failure.</a:t>
            </a:r>
          </a:p>
        </p:txBody>
      </p:sp>
    </p:spTree>
    <p:extLst>
      <p:ext uri="{BB962C8B-B14F-4D97-AF65-F5344CB8AC3E}">
        <p14:creationId xmlns:p14="http://schemas.microsoft.com/office/powerpoint/2010/main" val="178352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marL="762000" indent="-762000">
              <a:lnSpc>
                <a:spcPct val="85000"/>
              </a:lnSpc>
            </a:pPr>
            <a:r>
              <a:rPr lang="en-US" altLang="en-US" dirty="0"/>
              <a:t>Home Oxygen </a:t>
            </a:r>
            <a:r>
              <a:rPr lang="en-US" altLang="en-US" sz="2000" b="0" dirty="0"/>
              <a:t>(3 of 3)</a:t>
            </a:r>
          </a:p>
        </p:txBody>
      </p:sp>
      <p:sp>
        <p:nvSpPr>
          <p:cNvPr id="57347" name="Rectangle 3"/>
          <p:cNvSpPr>
            <a:spLocks noGrp="1" noChangeArrowheads="1"/>
          </p:cNvSpPr>
          <p:nvPr>
            <p:ph type="body" idx="1"/>
          </p:nvPr>
        </p:nvSpPr>
        <p:spPr/>
        <p:txBody>
          <a:bodyPr rIns="228600"/>
          <a:lstStyle/>
          <a:p>
            <a:pPr>
              <a:spcBef>
                <a:spcPct val="35000"/>
              </a:spcBef>
            </a:pPr>
            <a:r>
              <a:rPr lang="en-US" altLang="en-US" dirty="0"/>
              <a:t>Ask the patient:</a:t>
            </a:r>
          </a:p>
          <a:p>
            <a:pPr lvl="1">
              <a:spcBef>
                <a:spcPct val="35000"/>
              </a:spcBef>
            </a:pPr>
            <a:r>
              <a:rPr lang="en-US" altLang="en-US" dirty="0"/>
              <a:t>Why they are on home oxygen</a:t>
            </a:r>
          </a:p>
          <a:p>
            <a:pPr lvl="1">
              <a:spcBef>
                <a:spcPct val="35000"/>
              </a:spcBef>
            </a:pPr>
            <a:r>
              <a:rPr lang="en-US" altLang="en-US" dirty="0"/>
              <a:t>How long they have been on home oxygen</a:t>
            </a:r>
          </a:p>
          <a:p>
            <a:pPr lvl="1">
              <a:spcBef>
                <a:spcPct val="35000"/>
              </a:spcBef>
            </a:pPr>
            <a:r>
              <a:rPr lang="en-US" altLang="en-US" dirty="0"/>
              <a:t>Baseline home oxygen requirement</a:t>
            </a:r>
          </a:p>
          <a:p>
            <a:pPr lvl="1">
              <a:spcBef>
                <a:spcPct val="35000"/>
              </a:spcBef>
            </a:pPr>
            <a:r>
              <a:rPr lang="en-US" altLang="en-US" dirty="0"/>
              <a:t>Baseline oxygen saturation </a:t>
            </a:r>
          </a:p>
          <a:p>
            <a:pPr lvl="1">
              <a:spcBef>
                <a:spcPct val="35000"/>
              </a:spcBef>
            </a:pPr>
            <a:endParaRPr lang="en-US" altLang="en-US" dirty="0">
              <a:solidFill>
                <a:srgbClr val="FF0000"/>
              </a:solidFill>
            </a:endParaRPr>
          </a:p>
        </p:txBody>
      </p:sp>
    </p:spTree>
    <p:extLst>
      <p:ext uri="{BB962C8B-B14F-4D97-AF65-F5344CB8AC3E}">
        <p14:creationId xmlns:p14="http://schemas.microsoft.com/office/powerpoint/2010/main" val="66864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marL="762000" indent="-762000">
              <a:lnSpc>
                <a:spcPct val="85000"/>
              </a:lnSpc>
            </a:pPr>
            <a:r>
              <a:rPr lang="en-US" altLang="en-US" dirty="0"/>
              <a:t>Mechanical Ventilators </a:t>
            </a:r>
            <a:r>
              <a:rPr lang="en-US" altLang="en-US" sz="2000" b="0" dirty="0"/>
              <a:t>(1 of 3)</a:t>
            </a:r>
          </a:p>
        </p:txBody>
      </p:sp>
      <p:sp>
        <p:nvSpPr>
          <p:cNvPr id="58371" name="Rectangle 3"/>
          <p:cNvSpPr>
            <a:spLocks noGrp="1" noChangeArrowheads="1"/>
          </p:cNvSpPr>
          <p:nvPr>
            <p:ph type="body" idx="1"/>
          </p:nvPr>
        </p:nvSpPr>
        <p:spPr/>
        <p:txBody>
          <a:bodyPr rIns="228600"/>
          <a:lstStyle/>
          <a:p>
            <a:pPr>
              <a:spcBef>
                <a:spcPct val="35000"/>
              </a:spcBef>
            </a:pPr>
            <a:r>
              <a:rPr lang="en-US" altLang="en-US" dirty="0"/>
              <a:t>Used when patients cannot breathe without assistance</a:t>
            </a:r>
          </a:p>
          <a:p>
            <a:pPr>
              <a:spcBef>
                <a:spcPct val="35000"/>
              </a:spcBef>
            </a:pPr>
            <a:r>
              <a:rPr lang="en-US" altLang="en-US" dirty="0"/>
              <a:t>Possible causes</a:t>
            </a:r>
          </a:p>
          <a:p>
            <a:pPr lvl="1">
              <a:spcBef>
                <a:spcPct val="35000"/>
              </a:spcBef>
            </a:pPr>
            <a:r>
              <a:rPr lang="en-US" altLang="en-US" dirty="0"/>
              <a:t>Congenital defect</a:t>
            </a:r>
          </a:p>
          <a:p>
            <a:pPr lvl="1">
              <a:spcBef>
                <a:spcPct val="35000"/>
              </a:spcBef>
            </a:pPr>
            <a:r>
              <a:rPr lang="en-US" altLang="en-US" dirty="0"/>
              <a:t>Chronic lung disease</a:t>
            </a:r>
          </a:p>
          <a:p>
            <a:pPr lvl="1">
              <a:spcBef>
                <a:spcPct val="35000"/>
              </a:spcBef>
            </a:pPr>
            <a:r>
              <a:rPr lang="en-US" altLang="en-US" dirty="0"/>
              <a:t>Traumatic brain injury</a:t>
            </a:r>
          </a:p>
          <a:p>
            <a:pPr lvl="1">
              <a:spcBef>
                <a:spcPct val="35000"/>
              </a:spcBef>
            </a:pPr>
            <a:r>
              <a:rPr lang="en-US" altLang="en-US" dirty="0"/>
              <a:t>Muscular dystrophy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marL="762000" indent="-762000">
              <a:lnSpc>
                <a:spcPct val="85000"/>
              </a:lnSpc>
            </a:pPr>
            <a:r>
              <a:rPr lang="en-US" altLang="en-US" dirty="0"/>
              <a:t>Mechanical Ventilators </a:t>
            </a:r>
            <a:r>
              <a:rPr lang="en-US" altLang="en-US" sz="2000" b="0" dirty="0"/>
              <a:t>(2 of 3)</a:t>
            </a:r>
          </a:p>
        </p:txBody>
      </p:sp>
      <p:sp>
        <p:nvSpPr>
          <p:cNvPr id="59395" name="Rectangle 3"/>
          <p:cNvSpPr>
            <a:spLocks noGrp="1" noChangeArrowheads="1"/>
          </p:cNvSpPr>
          <p:nvPr>
            <p:ph type="body" idx="1"/>
          </p:nvPr>
        </p:nvSpPr>
        <p:spPr/>
        <p:txBody>
          <a:bodyPr rIns="228600"/>
          <a:lstStyle/>
          <a:p>
            <a:pPr>
              <a:spcBef>
                <a:spcPct val="35000"/>
              </a:spcBef>
            </a:pPr>
            <a:r>
              <a:rPr lang="en-US" altLang="en-US" dirty="0"/>
              <a:t>If ventilator malfunctions:</a:t>
            </a:r>
          </a:p>
          <a:p>
            <a:pPr lvl="1">
              <a:spcBef>
                <a:spcPct val="35000"/>
              </a:spcBef>
            </a:pPr>
            <a:r>
              <a:rPr lang="en-US" altLang="en-US" dirty="0"/>
              <a:t>Remove patient from ventilator.</a:t>
            </a:r>
          </a:p>
          <a:p>
            <a:pPr lvl="1">
              <a:spcBef>
                <a:spcPct val="35000"/>
              </a:spcBef>
            </a:pPr>
            <a:r>
              <a:rPr lang="en-US" altLang="en-US" dirty="0"/>
              <a:t>Apply a tracheostomy collar.</a:t>
            </a:r>
          </a:p>
          <a:p>
            <a:pPr lvl="2">
              <a:spcBef>
                <a:spcPct val="35000"/>
              </a:spcBef>
            </a:pPr>
            <a:r>
              <a:rPr lang="en-US" altLang="en-US" sz="2000" dirty="0"/>
              <a:t>Designed to cover the tracheostomy hole</a:t>
            </a:r>
          </a:p>
          <a:p>
            <a:pPr lvl="2">
              <a:spcBef>
                <a:spcPct val="35000"/>
              </a:spcBef>
            </a:pPr>
            <a:r>
              <a:rPr lang="en-US" altLang="en-US" sz="2000" dirty="0"/>
              <a:t>May not be available in prehospital setting</a:t>
            </a:r>
          </a:p>
          <a:p>
            <a:pPr lvl="1">
              <a:spcBef>
                <a:spcPct val="35000"/>
              </a:spcBef>
            </a:pPr>
            <a:r>
              <a:rPr lang="en-US" altLang="en-US" dirty="0"/>
              <a:t>Can improvise by placing a face mask over the stoma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marL="762000" indent="-762000">
              <a:lnSpc>
                <a:spcPct val="85000"/>
              </a:lnSpc>
            </a:pPr>
            <a:r>
              <a:rPr lang="en-US" altLang="en-US" dirty="0"/>
              <a:t>Mechanical Ventilators </a:t>
            </a:r>
            <a:r>
              <a:rPr lang="en-US" altLang="en-US" sz="2000" b="0" dirty="0"/>
              <a:t>(3 of 3)</a:t>
            </a:r>
          </a:p>
        </p:txBody>
      </p:sp>
      <p:sp>
        <p:nvSpPr>
          <p:cNvPr id="60419" name="Rectangle 3"/>
          <p:cNvSpPr>
            <a:spLocks noGrp="1" noChangeArrowheads="1"/>
          </p:cNvSpPr>
          <p:nvPr>
            <p:ph type="body" idx="1"/>
          </p:nvPr>
        </p:nvSpPr>
        <p:spPr>
          <a:xfrm>
            <a:off x="6096000" y="1447800"/>
            <a:ext cx="5181600" cy="4800600"/>
          </a:xfrm>
        </p:spPr>
        <p:txBody>
          <a:bodyPr rIns="228600"/>
          <a:lstStyle/>
          <a:p>
            <a:pPr>
              <a:spcBef>
                <a:spcPct val="35000"/>
              </a:spcBef>
            </a:pPr>
            <a:r>
              <a:rPr lang="en-US" altLang="en-US" dirty="0"/>
              <a:t>Caregivers will know how the equipment works.</a:t>
            </a:r>
          </a:p>
        </p:txBody>
      </p:sp>
      <p:sp>
        <p:nvSpPr>
          <p:cNvPr id="2" name="Rectangle 1"/>
          <p:cNvSpPr/>
          <p:nvPr/>
        </p:nvSpPr>
        <p:spPr>
          <a:xfrm>
            <a:off x="909638" y="4673084"/>
            <a:ext cx="3257751" cy="369332"/>
          </a:xfrm>
          <a:prstGeom prst="rect">
            <a:avLst/>
          </a:prstGeom>
        </p:spPr>
        <p:txBody>
          <a:bodyPr wrap="none">
            <a:spAutoFit/>
          </a:bodyPr>
          <a:lstStyle/>
          <a:p>
            <a:r>
              <a:rPr lang="en-US" b="1" dirty="0"/>
              <a:t>FIGURE 37-10 </a:t>
            </a:r>
            <a:r>
              <a:rPr lang="en-US" dirty="0"/>
              <a:t>A home ventilator.</a:t>
            </a:r>
          </a:p>
        </p:txBody>
      </p:sp>
      <p:sp>
        <p:nvSpPr>
          <p:cNvPr id="4" name="Rectangle 3"/>
          <p:cNvSpPr/>
          <p:nvPr/>
        </p:nvSpPr>
        <p:spPr>
          <a:xfrm>
            <a:off x="909638" y="5035034"/>
            <a:ext cx="2428870"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ResMed</a:t>
            </a:r>
            <a:r>
              <a:rPr lang="en-US" sz="1000" dirty="0">
                <a:latin typeface="Arial" panose="020B0604020202020204" pitchFamily="34" charset="0"/>
                <a:cs typeface="Arial" panose="020B0604020202020204" pitchFamily="34" charset="0"/>
              </a:rPr>
              <a:t> 2010. Used with permission.</a:t>
            </a:r>
          </a:p>
        </p:txBody>
      </p:sp>
      <p:pic>
        <p:nvPicPr>
          <p:cNvPr id="7170" name="Picture 2" descr="A photo shows a home ventilator.&#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8" y="1471613"/>
            <a:ext cx="3541712" cy="31983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marL="762000" indent="-762000">
              <a:lnSpc>
                <a:spcPct val="85000"/>
              </a:lnSpc>
            </a:pPr>
            <a:r>
              <a:rPr lang="en-US" altLang="en-US" dirty="0"/>
              <a:t>Apnea Monitors </a:t>
            </a:r>
            <a:r>
              <a:rPr lang="en-US" altLang="en-US" sz="2000" b="0" dirty="0"/>
              <a:t>(1 of 2)</a:t>
            </a:r>
          </a:p>
        </p:txBody>
      </p:sp>
      <p:sp>
        <p:nvSpPr>
          <p:cNvPr id="61443" name="Rectangle 3"/>
          <p:cNvSpPr>
            <a:spLocks noGrp="1" noChangeArrowheads="1"/>
          </p:cNvSpPr>
          <p:nvPr>
            <p:ph type="body" idx="1"/>
          </p:nvPr>
        </p:nvSpPr>
        <p:spPr/>
        <p:txBody>
          <a:bodyPr rIns="228600"/>
          <a:lstStyle/>
          <a:p>
            <a:pPr>
              <a:spcBef>
                <a:spcPct val="35000"/>
              </a:spcBef>
            </a:pPr>
            <a:r>
              <a:rPr lang="en-US" altLang="en-US" dirty="0"/>
              <a:t>Used for infants who:</a:t>
            </a:r>
          </a:p>
          <a:p>
            <a:pPr lvl="1">
              <a:spcBef>
                <a:spcPct val="35000"/>
              </a:spcBef>
            </a:pPr>
            <a:r>
              <a:rPr lang="en-US" altLang="en-US" dirty="0"/>
              <a:t>Are premature and have severe gastroesophageal reflux </a:t>
            </a:r>
          </a:p>
          <a:p>
            <a:pPr lvl="1">
              <a:spcBef>
                <a:spcPct val="35000"/>
              </a:spcBef>
            </a:pPr>
            <a:r>
              <a:rPr lang="en-US" altLang="en-US" dirty="0"/>
              <a:t>Have family history of SIDS </a:t>
            </a:r>
          </a:p>
          <a:p>
            <a:pPr lvl="1">
              <a:spcBef>
                <a:spcPct val="35000"/>
              </a:spcBef>
            </a:pPr>
            <a:r>
              <a:rPr lang="en-US" altLang="en-US" dirty="0"/>
              <a:t>Experienced a life-threatening event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marL="762000" indent="-762000">
              <a:lnSpc>
                <a:spcPct val="85000"/>
              </a:lnSpc>
            </a:pPr>
            <a:r>
              <a:rPr lang="en-US" altLang="en-US" dirty="0"/>
              <a:t>Apnea Monitors </a:t>
            </a:r>
            <a:r>
              <a:rPr lang="en-US" altLang="en-US" sz="2000" b="0" dirty="0"/>
              <a:t>(2 of 2)</a:t>
            </a:r>
          </a:p>
        </p:txBody>
      </p:sp>
      <p:sp>
        <p:nvSpPr>
          <p:cNvPr id="62467" name="Rectangle 3"/>
          <p:cNvSpPr>
            <a:spLocks noGrp="1" noChangeArrowheads="1"/>
          </p:cNvSpPr>
          <p:nvPr>
            <p:ph type="body" idx="1"/>
          </p:nvPr>
        </p:nvSpPr>
        <p:spPr/>
        <p:txBody>
          <a:bodyPr rIns="228600"/>
          <a:lstStyle/>
          <a:p>
            <a:pPr>
              <a:spcBef>
                <a:spcPct val="35000"/>
              </a:spcBef>
            </a:pPr>
            <a:r>
              <a:rPr lang="en-US" altLang="en-US" dirty="0"/>
              <a:t>Used 2 weeks to 2 months after birth to monitor the respiratory system</a:t>
            </a:r>
          </a:p>
          <a:p>
            <a:pPr>
              <a:spcBef>
                <a:spcPct val="35000"/>
              </a:spcBef>
            </a:pPr>
            <a:r>
              <a:rPr lang="en-US" altLang="en-US" dirty="0"/>
              <a:t>Sounds an alarm if the infant experiences bradycardia or apnea</a:t>
            </a:r>
          </a:p>
          <a:p>
            <a:pPr>
              <a:spcBef>
                <a:spcPct val="35000"/>
              </a:spcBef>
            </a:pPr>
            <a:r>
              <a:rPr lang="en-US" altLang="en-US" dirty="0"/>
              <a:t>Attached with electrodes or belt around the infant’s chest or stomach</a:t>
            </a:r>
          </a:p>
          <a:p>
            <a:pPr>
              <a:spcBef>
                <a:spcPct val="35000"/>
              </a:spcBef>
            </a:pPr>
            <a:r>
              <a:rPr lang="en-US" altLang="en-US" dirty="0"/>
              <a:t>Provides a pulse oximetry reading </a:t>
            </a:r>
          </a:p>
          <a:p>
            <a:pPr>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marL="762000" indent="-762000">
              <a:lnSpc>
                <a:spcPct val="85000"/>
              </a:lnSpc>
            </a:pPr>
            <a:r>
              <a:rPr lang="en-US" altLang="en-US" dirty="0"/>
              <a:t>Internal Cardiac Pacemakers</a:t>
            </a:r>
          </a:p>
        </p:txBody>
      </p:sp>
      <p:sp>
        <p:nvSpPr>
          <p:cNvPr id="63491" name="Rectangle 3"/>
          <p:cNvSpPr>
            <a:spLocks noGrp="1" noChangeArrowheads="1"/>
          </p:cNvSpPr>
          <p:nvPr>
            <p:ph type="body" idx="1"/>
          </p:nvPr>
        </p:nvSpPr>
        <p:spPr>
          <a:xfrm>
            <a:off x="925830" y="1490870"/>
            <a:ext cx="9881870" cy="4699047"/>
          </a:xfrm>
        </p:spPr>
        <p:txBody>
          <a:bodyPr rIns="228600"/>
          <a:lstStyle/>
          <a:p>
            <a:pPr>
              <a:spcBef>
                <a:spcPct val="35000"/>
              </a:spcBef>
            </a:pPr>
            <a:r>
              <a:rPr lang="en-US" altLang="en-US" dirty="0"/>
              <a:t>Implanted under skin to regulate heart rate</a:t>
            </a:r>
          </a:p>
          <a:p>
            <a:pPr lvl="1">
              <a:spcBef>
                <a:spcPct val="35000"/>
              </a:spcBef>
            </a:pPr>
            <a:r>
              <a:rPr lang="en-US" altLang="en-US" dirty="0"/>
              <a:t>On nondominant side of the patient’s chest </a:t>
            </a:r>
          </a:p>
          <a:p>
            <a:pPr>
              <a:spcBef>
                <a:spcPct val="35000"/>
              </a:spcBef>
            </a:pPr>
            <a:r>
              <a:rPr lang="en-US" altLang="en-US" dirty="0"/>
              <a:t>May include automated implanted defibrillator </a:t>
            </a:r>
          </a:p>
          <a:p>
            <a:pPr>
              <a:spcBef>
                <a:spcPct val="35000"/>
              </a:spcBef>
            </a:pPr>
            <a:r>
              <a:rPr lang="en-US" altLang="en-US" dirty="0"/>
              <a:t>Never place defibrillator paddles or pacing patches directly over the implanted device.</a:t>
            </a:r>
          </a:p>
          <a:p>
            <a:pPr>
              <a:spcBef>
                <a:spcPct val="35000"/>
              </a:spcBef>
            </a:pPr>
            <a:r>
              <a:rPr lang="en-US" altLang="en-US" dirty="0"/>
              <a:t>Gather information about the type of cardiac pacemaker when obtaining history.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(5 of 5)</a:t>
            </a:r>
          </a:p>
        </p:txBody>
      </p:sp>
      <p:sp>
        <p:nvSpPr>
          <p:cNvPr id="8195" name="Rectangle 3"/>
          <p:cNvSpPr>
            <a:spLocks noGrp="1" noChangeArrowheads="1"/>
          </p:cNvSpPr>
          <p:nvPr>
            <p:ph type="body" idx="1"/>
          </p:nvPr>
        </p:nvSpPr>
        <p:spPr/>
        <p:txBody>
          <a:bodyPr rIns="228600"/>
          <a:lstStyle/>
          <a:p>
            <a:pPr eaLnBrk="1" hangingPunct="1">
              <a:spcBef>
                <a:spcPct val="35000"/>
              </a:spcBef>
              <a:buFontTx/>
              <a:buNone/>
            </a:pPr>
            <a:r>
              <a:rPr lang="en-US" altLang="en-US" b="1" dirty="0"/>
              <a:t>Special Considerations in Trauma</a:t>
            </a:r>
          </a:p>
          <a:p>
            <a:pPr eaLnBrk="1" hangingPunct="1">
              <a:spcBef>
                <a:spcPct val="35000"/>
              </a:spcBef>
            </a:pPr>
            <a:r>
              <a:rPr lang="en-US" altLang="en-US" dirty="0"/>
              <a:t>Pathophysiology, assessment, and management of trauma in the</a:t>
            </a:r>
          </a:p>
          <a:p>
            <a:pPr lvl="1" eaLnBrk="1" hangingPunct="1">
              <a:spcBef>
                <a:spcPct val="35000"/>
              </a:spcBef>
            </a:pPr>
            <a:r>
              <a:rPr lang="en-US" altLang="en-US" dirty="0"/>
              <a:t>Cognitively impaired patient</a:t>
            </a:r>
            <a:endParaRPr lang="en-US" altLang="en-US" b="1" dirty="0">
              <a:solidFill>
                <a:srgbClr val="FF0000"/>
              </a:solidFill>
            </a:endParaRPr>
          </a:p>
          <a:p>
            <a:pPr lvl="1" eaLnBrk="1" hangingPunct="1">
              <a:spcBef>
                <a:spcPct val="35000"/>
              </a:spcBef>
            </a:pPr>
            <a:endParaRPr lang="en-US" altLang="en-US"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marL="762000" indent="-762000">
              <a:lnSpc>
                <a:spcPct val="85000"/>
              </a:lnSpc>
            </a:pPr>
            <a:r>
              <a:rPr lang="en-US" altLang="en-US" dirty="0"/>
              <a:t>Left Ventricular Assist Devices </a:t>
            </a:r>
            <a:endParaRPr lang="en-US" altLang="en-US" sz="2800" b="0" dirty="0"/>
          </a:p>
        </p:txBody>
      </p:sp>
      <p:sp>
        <p:nvSpPr>
          <p:cNvPr id="64515" name="Rectangle 3"/>
          <p:cNvSpPr>
            <a:spLocks noGrp="1" noChangeArrowheads="1"/>
          </p:cNvSpPr>
          <p:nvPr>
            <p:ph type="body" idx="1"/>
          </p:nvPr>
        </p:nvSpPr>
        <p:spPr/>
        <p:txBody>
          <a:bodyPr rIns="228600"/>
          <a:lstStyle/>
          <a:p>
            <a:pPr>
              <a:spcBef>
                <a:spcPct val="35000"/>
              </a:spcBef>
            </a:pPr>
            <a:r>
              <a:rPr lang="en-US" altLang="en-US" dirty="0"/>
              <a:t>Takes over the function of either one or both heart ventricles</a:t>
            </a:r>
          </a:p>
          <a:p>
            <a:pPr>
              <a:spcBef>
                <a:spcPct val="35000"/>
              </a:spcBef>
            </a:pPr>
            <a:r>
              <a:rPr lang="en-US" altLang="en-US" dirty="0"/>
              <a:t>Typically used as a bridge to heart transplantation</a:t>
            </a:r>
          </a:p>
          <a:p>
            <a:pPr>
              <a:spcBef>
                <a:spcPct val="35000"/>
              </a:spcBef>
            </a:pPr>
            <a:r>
              <a:rPr lang="en-US" altLang="en-US" dirty="0"/>
              <a:t>May be difficult to palpate a pulse</a:t>
            </a:r>
          </a:p>
          <a:p>
            <a:pPr>
              <a:spcBef>
                <a:spcPct val="35000"/>
              </a:spcBef>
            </a:pPr>
            <a:r>
              <a:rPr lang="en-US" altLang="en-US" dirty="0"/>
              <a:t>Provide support measures and basic care.</a:t>
            </a:r>
          </a:p>
          <a:p>
            <a:pPr>
              <a:spcBef>
                <a:spcPct val="35000"/>
              </a:spcBef>
            </a:pPr>
            <a:r>
              <a:rPr lang="en-US" altLang="en-US" dirty="0"/>
              <a:t>Use the caregiver as a resource.</a:t>
            </a:r>
          </a:p>
          <a:p>
            <a:pPr>
              <a:spcBef>
                <a:spcPct val="35000"/>
              </a:spcBef>
            </a:pPr>
            <a:r>
              <a:rPr lang="en-US" altLang="en-US" dirty="0"/>
              <a:t>Be prepared to provide CPR.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altLang="en-US" dirty="0"/>
              <a:t>External Defibrillator Vest</a:t>
            </a:r>
          </a:p>
        </p:txBody>
      </p:sp>
      <p:sp>
        <p:nvSpPr>
          <p:cNvPr id="65539" name="Content Placeholder 2"/>
          <p:cNvSpPr>
            <a:spLocks noGrp="1"/>
          </p:cNvSpPr>
          <p:nvPr>
            <p:ph idx="1"/>
          </p:nvPr>
        </p:nvSpPr>
        <p:spPr/>
        <p:txBody>
          <a:bodyPr/>
          <a:lstStyle/>
          <a:p>
            <a:r>
              <a:rPr lang="en-US" altLang="en-US" dirty="0"/>
              <a:t>Vest with built-in monitoring electrodes and defibrillation pads</a:t>
            </a:r>
          </a:p>
          <a:p>
            <a:pPr lvl="1">
              <a:spcBef>
                <a:spcPts val="900"/>
              </a:spcBef>
            </a:pPr>
            <a:r>
              <a:rPr lang="en-US" altLang="en-US" dirty="0"/>
              <a:t>Worn by the patient under his or her clothing </a:t>
            </a:r>
          </a:p>
          <a:p>
            <a:r>
              <a:rPr lang="en-US" altLang="en-US" dirty="0"/>
              <a:t>Attached to a monitor that provides alerts and delivers a shock</a:t>
            </a:r>
          </a:p>
          <a:p>
            <a:r>
              <a:rPr lang="en-US" altLang="en-US" dirty="0"/>
              <a:t>If patient is in cardiac arrest, vest should remain in place while you perform CPR</a:t>
            </a:r>
            <a:r>
              <a:rPr lang="en-US" altLang="en-US" dirty="0">
                <a:solidFill>
                  <a:schemeClr val="tx2"/>
                </a:solidFil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marL="762000" indent="-762000">
              <a:lnSpc>
                <a:spcPct val="85000"/>
              </a:lnSpc>
            </a:pPr>
            <a:r>
              <a:rPr lang="en-US" altLang="en-US" dirty="0"/>
              <a:t>Central Venous Catheter </a:t>
            </a:r>
            <a:r>
              <a:rPr lang="en-US" altLang="en-US" sz="2000" b="0" dirty="0"/>
              <a:t>(1 of 3) </a:t>
            </a:r>
          </a:p>
        </p:txBody>
      </p:sp>
      <p:sp>
        <p:nvSpPr>
          <p:cNvPr id="66563" name="Rectangle 3"/>
          <p:cNvSpPr>
            <a:spLocks noGrp="1" noChangeArrowheads="1"/>
          </p:cNvSpPr>
          <p:nvPr>
            <p:ph type="body" idx="1"/>
          </p:nvPr>
        </p:nvSpPr>
        <p:spPr/>
        <p:txBody>
          <a:bodyPr rIns="228600"/>
          <a:lstStyle/>
          <a:p>
            <a:pPr>
              <a:spcBef>
                <a:spcPct val="35000"/>
              </a:spcBef>
            </a:pPr>
            <a:r>
              <a:rPr lang="en-US" altLang="en-US" dirty="0"/>
              <a:t>Catheter with its tip placed in vena cava to provide venous access</a:t>
            </a:r>
          </a:p>
          <a:p>
            <a:pPr>
              <a:spcBef>
                <a:spcPct val="35000"/>
              </a:spcBef>
            </a:pPr>
            <a:r>
              <a:rPr lang="en-US" altLang="en-US" dirty="0"/>
              <a:t>Used for many types of home care patients </a:t>
            </a:r>
          </a:p>
          <a:p>
            <a:pPr>
              <a:spcBef>
                <a:spcPct val="35000"/>
              </a:spcBef>
            </a:pPr>
            <a:r>
              <a:rPr lang="en-US" altLang="en-US" dirty="0"/>
              <a:t>Common locations</a:t>
            </a:r>
          </a:p>
          <a:p>
            <a:pPr lvl="1">
              <a:spcBef>
                <a:spcPct val="35000"/>
              </a:spcBef>
            </a:pPr>
            <a:r>
              <a:rPr lang="en-US" altLang="en-US" dirty="0"/>
              <a:t>Chest</a:t>
            </a:r>
          </a:p>
          <a:p>
            <a:pPr lvl="1">
              <a:spcBef>
                <a:spcPct val="35000"/>
              </a:spcBef>
            </a:pPr>
            <a:r>
              <a:rPr lang="en-US" altLang="en-US" dirty="0"/>
              <a:t>Upper arm</a:t>
            </a:r>
          </a:p>
          <a:p>
            <a:pPr lvl="1">
              <a:spcBef>
                <a:spcPct val="35000"/>
              </a:spcBef>
            </a:pPr>
            <a:r>
              <a:rPr lang="en-US" altLang="en-US" dirty="0"/>
              <a:t>Subclavicular area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marL="762000" indent="-762000">
              <a:lnSpc>
                <a:spcPct val="85000"/>
              </a:lnSpc>
            </a:pPr>
            <a:r>
              <a:rPr lang="en-US" altLang="en-US" dirty="0"/>
              <a:t>Central Venous Catheter </a:t>
            </a:r>
            <a:r>
              <a:rPr lang="en-US" altLang="en-US" sz="2000" b="0" dirty="0"/>
              <a:t>(2 of 3) </a:t>
            </a:r>
          </a:p>
        </p:txBody>
      </p:sp>
      <p:sp>
        <p:nvSpPr>
          <p:cNvPr id="2" name="Rectangle 1"/>
          <p:cNvSpPr/>
          <p:nvPr/>
        </p:nvSpPr>
        <p:spPr>
          <a:xfrm>
            <a:off x="3163888" y="5326425"/>
            <a:ext cx="5903912" cy="646331"/>
          </a:xfrm>
          <a:prstGeom prst="rect">
            <a:avLst/>
          </a:prstGeom>
        </p:spPr>
        <p:txBody>
          <a:bodyPr wrap="square">
            <a:spAutoFit/>
          </a:bodyPr>
          <a:lstStyle/>
          <a:p>
            <a:r>
              <a:rPr lang="en-US" b="1" dirty="0"/>
              <a:t>FIGURE 37-13 </a:t>
            </a:r>
            <a:r>
              <a:rPr lang="en-US" dirty="0"/>
              <a:t>Patients who require frequent intravenous</a:t>
            </a:r>
          </a:p>
          <a:p>
            <a:r>
              <a:rPr lang="en-US" dirty="0"/>
              <a:t>medications may have a central line in place.</a:t>
            </a:r>
          </a:p>
        </p:txBody>
      </p:sp>
      <p:sp>
        <p:nvSpPr>
          <p:cNvPr id="4" name="Rectangle 3"/>
          <p:cNvSpPr/>
          <p:nvPr/>
        </p:nvSpPr>
        <p:spPr>
          <a:xfrm>
            <a:off x="3163888" y="5977161"/>
            <a:ext cx="3042821"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 Courtesy of MIEMSS.</a:t>
            </a:r>
          </a:p>
        </p:txBody>
      </p:sp>
      <p:pic>
        <p:nvPicPr>
          <p:cNvPr id="8194" name="Picture 2" descr="A photo shows an injection being injected into a person's chest with a plastic shee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3888" y="1531577"/>
            <a:ext cx="5903912" cy="37567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marL="762000" indent="-762000">
              <a:lnSpc>
                <a:spcPct val="85000"/>
              </a:lnSpc>
            </a:pPr>
            <a:r>
              <a:rPr lang="en-US" altLang="en-US" dirty="0"/>
              <a:t>Central Venous Catheter </a:t>
            </a:r>
            <a:r>
              <a:rPr lang="en-US" altLang="en-US" sz="2000" b="0" dirty="0"/>
              <a:t>(3 of 3) </a:t>
            </a:r>
          </a:p>
        </p:txBody>
      </p:sp>
      <p:sp>
        <p:nvSpPr>
          <p:cNvPr id="68611" name="Rectangle 3"/>
          <p:cNvSpPr>
            <a:spLocks noGrp="1" noChangeArrowheads="1"/>
          </p:cNvSpPr>
          <p:nvPr>
            <p:ph type="body" idx="1"/>
          </p:nvPr>
        </p:nvSpPr>
        <p:spPr/>
        <p:txBody>
          <a:bodyPr rIns="228600"/>
          <a:lstStyle/>
          <a:p>
            <a:pPr>
              <a:spcBef>
                <a:spcPct val="35000"/>
              </a:spcBef>
            </a:pPr>
            <a:r>
              <a:rPr lang="en-US" altLang="en-US" dirty="0"/>
              <a:t>Common problems </a:t>
            </a:r>
          </a:p>
          <a:p>
            <a:pPr lvl="1">
              <a:spcBef>
                <a:spcPct val="35000"/>
              </a:spcBef>
            </a:pPr>
            <a:r>
              <a:rPr lang="en-US" altLang="en-US" dirty="0"/>
              <a:t>Broken lines</a:t>
            </a:r>
          </a:p>
          <a:p>
            <a:pPr lvl="1">
              <a:spcBef>
                <a:spcPct val="35000"/>
              </a:spcBef>
            </a:pPr>
            <a:r>
              <a:rPr lang="en-US" altLang="en-US" dirty="0"/>
              <a:t>Infections around the lines</a:t>
            </a:r>
          </a:p>
          <a:p>
            <a:pPr lvl="1">
              <a:spcBef>
                <a:spcPct val="35000"/>
              </a:spcBef>
            </a:pPr>
            <a:r>
              <a:rPr lang="en-US" altLang="en-US" dirty="0"/>
              <a:t>Clotted lines</a:t>
            </a:r>
          </a:p>
          <a:p>
            <a:pPr lvl="1">
              <a:spcBef>
                <a:spcPct val="35000"/>
              </a:spcBef>
            </a:pPr>
            <a:r>
              <a:rPr lang="en-US" altLang="en-US" dirty="0"/>
              <a:t>Bleeding around the line or from the tubing attached to the line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marL="762000" indent="-762000">
              <a:lnSpc>
                <a:spcPct val="85000"/>
              </a:lnSpc>
            </a:pPr>
            <a:r>
              <a:rPr lang="en-US" altLang="en-US" dirty="0"/>
              <a:t>Gastrostomy Tubes </a:t>
            </a:r>
            <a:r>
              <a:rPr lang="en-US" altLang="en-US" sz="2000" b="0" dirty="0"/>
              <a:t>(1 of 4)</a:t>
            </a:r>
          </a:p>
        </p:txBody>
      </p:sp>
      <p:sp>
        <p:nvSpPr>
          <p:cNvPr id="69635" name="Rectangle 3"/>
          <p:cNvSpPr>
            <a:spLocks noGrp="1" noChangeArrowheads="1"/>
          </p:cNvSpPr>
          <p:nvPr>
            <p:ph type="body" idx="1"/>
          </p:nvPr>
        </p:nvSpPr>
        <p:spPr/>
        <p:txBody>
          <a:bodyPr rIns="228600"/>
          <a:lstStyle/>
          <a:p>
            <a:pPr>
              <a:spcBef>
                <a:spcPct val="35000"/>
              </a:spcBef>
            </a:pPr>
            <a:r>
              <a:rPr lang="en-US" altLang="en-US" dirty="0"/>
              <a:t>Placed into the stomach for patients who cannot ingest fluids, food, or medication by mouth </a:t>
            </a:r>
          </a:p>
          <a:p>
            <a:pPr lvl="1">
              <a:spcBef>
                <a:spcPct val="35000"/>
              </a:spcBef>
            </a:pPr>
            <a:r>
              <a:rPr lang="en-US" altLang="en-US" dirty="0"/>
              <a:t>May be inserted through the nose or mouth into the stomach</a:t>
            </a:r>
          </a:p>
          <a:p>
            <a:pPr lvl="1">
              <a:spcBef>
                <a:spcPct val="35000"/>
              </a:spcBef>
            </a:pPr>
            <a:r>
              <a:rPr lang="en-US" altLang="en-US" dirty="0"/>
              <a:t>May be placed surgically directly into the stomach through the abdominal wall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marL="762000" indent="-762000">
              <a:lnSpc>
                <a:spcPct val="85000"/>
              </a:lnSpc>
            </a:pPr>
            <a:r>
              <a:rPr lang="en-US" altLang="en-US" dirty="0"/>
              <a:t>Gastrostomy Tubes </a:t>
            </a:r>
            <a:r>
              <a:rPr lang="en-US" altLang="en-US" sz="2000" b="0" dirty="0"/>
              <a:t>(2 of 4)</a:t>
            </a:r>
          </a:p>
        </p:txBody>
      </p:sp>
      <p:sp>
        <p:nvSpPr>
          <p:cNvPr id="2" name="Rectangle 1"/>
          <p:cNvSpPr/>
          <p:nvPr/>
        </p:nvSpPr>
        <p:spPr>
          <a:xfrm>
            <a:off x="3275543" y="5234206"/>
            <a:ext cx="5639857" cy="923330"/>
          </a:xfrm>
          <a:prstGeom prst="rect">
            <a:avLst/>
          </a:prstGeom>
        </p:spPr>
        <p:txBody>
          <a:bodyPr wrap="square">
            <a:spAutoFit/>
          </a:bodyPr>
          <a:lstStyle/>
          <a:p>
            <a:r>
              <a:rPr lang="en-US" b="1" dirty="0"/>
              <a:t>FIGURE 37-14 </a:t>
            </a:r>
            <a:r>
              <a:rPr lang="en-US" dirty="0"/>
              <a:t>Gastric tubes may be placed through the</a:t>
            </a:r>
          </a:p>
          <a:p>
            <a:r>
              <a:rPr lang="en-US" dirty="0"/>
              <a:t>skin into the stomach for children or adults who cannot be</a:t>
            </a:r>
          </a:p>
          <a:p>
            <a:r>
              <a:rPr lang="en-US" dirty="0"/>
              <a:t>fed by mouth.</a:t>
            </a:r>
          </a:p>
        </p:txBody>
      </p:sp>
      <p:sp>
        <p:nvSpPr>
          <p:cNvPr id="4" name="Rectangle 3"/>
          <p:cNvSpPr/>
          <p:nvPr/>
        </p:nvSpPr>
        <p:spPr>
          <a:xfrm>
            <a:off x="3275543" y="6151927"/>
            <a:ext cx="1760418"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DELOCHE/age </a:t>
            </a:r>
            <a:r>
              <a:rPr lang="en-US" sz="1000" dirty="0" err="1">
                <a:latin typeface="Arial" panose="020B0604020202020204" pitchFamily="34" charset="0"/>
                <a:cs typeface="Arial" panose="020B0604020202020204" pitchFamily="34" charset="0"/>
              </a:rPr>
              <a:t>fotostock</a:t>
            </a:r>
            <a:r>
              <a:rPr lang="en-US" sz="1000" dirty="0">
                <a:latin typeface="Arial" panose="020B0604020202020204" pitchFamily="34" charset="0"/>
                <a:cs typeface="Arial" panose="020B0604020202020204" pitchFamily="34" charset="0"/>
              </a:rPr>
              <a:t>.</a:t>
            </a:r>
          </a:p>
        </p:txBody>
      </p:sp>
      <p:pic>
        <p:nvPicPr>
          <p:cNvPr id="9218" name="Picture 2" descr="A photo shows a little boy with a straw in his mouth. His exposed chest has a gastric tube attached to it.&#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7788" y="1578577"/>
            <a:ext cx="4341812" cy="36643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marL="762000" indent="-762000">
              <a:lnSpc>
                <a:spcPct val="85000"/>
              </a:lnSpc>
            </a:pPr>
            <a:r>
              <a:rPr lang="en-US" altLang="en-US" dirty="0"/>
              <a:t>Gastrostomy Tubes </a:t>
            </a:r>
            <a:r>
              <a:rPr lang="en-US" altLang="en-US" sz="2000" b="0" dirty="0"/>
              <a:t>(3 of 4)</a:t>
            </a:r>
          </a:p>
        </p:txBody>
      </p:sp>
      <p:sp>
        <p:nvSpPr>
          <p:cNvPr id="71683" name="Rectangle 3"/>
          <p:cNvSpPr>
            <a:spLocks noGrp="1" noChangeArrowheads="1"/>
          </p:cNvSpPr>
          <p:nvPr>
            <p:ph type="body" idx="1"/>
          </p:nvPr>
        </p:nvSpPr>
        <p:spPr/>
        <p:txBody>
          <a:bodyPr rIns="228600"/>
          <a:lstStyle/>
          <a:p>
            <a:pPr>
              <a:spcBef>
                <a:spcPct val="35000"/>
              </a:spcBef>
            </a:pPr>
            <a:r>
              <a:rPr lang="en-US" altLang="en-US" dirty="0"/>
              <a:t>May become dislodged </a:t>
            </a:r>
          </a:p>
          <a:p>
            <a:pPr lvl="1">
              <a:spcBef>
                <a:spcPct val="35000"/>
              </a:spcBef>
            </a:pPr>
            <a:r>
              <a:rPr lang="en-US" altLang="en-US" dirty="0"/>
              <a:t>Immediately stop the flow of any fluids.</a:t>
            </a:r>
          </a:p>
          <a:p>
            <a:pPr>
              <a:spcBef>
                <a:spcPct val="35000"/>
              </a:spcBef>
            </a:pPr>
            <a:r>
              <a:rPr lang="en-US" altLang="en-US" dirty="0"/>
              <a:t>Assess for signs or symptoms of bleeding into the stomach.</a:t>
            </a:r>
          </a:p>
          <a:p>
            <a:pPr lvl="1">
              <a:spcBef>
                <a:spcPct val="35000"/>
              </a:spcBef>
            </a:pPr>
            <a:r>
              <a:rPr lang="en-US" altLang="en-US" dirty="0"/>
              <a:t>Vague abdominal discomfort</a:t>
            </a:r>
          </a:p>
          <a:p>
            <a:pPr lvl="1">
              <a:spcBef>
                <a:spcPct val="35000"/>
              </a:spcBef>
            </a:pPr>
            <a:r>
              <a:rPr lang="en-US" altLang="en-US" dirty="0"/>
              <a:t>Nausea</a:t>
            </a:r>
          </a:p>
          <a:p>
            <a:pPr lvl="1">
              <a:spcBef>
                <a:spcPct val="35000"/>
              </a:spcBef>
            </a:pPr>
            <a:r>
              <a:rPr lang="en-US" altLang="en-US" dirty="0"/>
              <a:t>Vomiting (especially “coffee ground” emesis)</a:t>
            </a:r>
          </a:p>
          <a:p>
            <a:pPr lvl="1">
              <a:spcBef>
                <a:spcPct val="35000"/>
              </a:spcBef>
            </a:pPr>
            <a:r>
              <a:rPr lang="en-US" altLang="en-US" dirty="0"/>
              <a:t>Blood in emesis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marL="762000" indent="-762000">
              <a:lnSpc>
                <a:spcPct val="85000"/>
              </a:lnSpc>
            </a:pPr>
            <a:r>
              <a:rPr lang="en-US" altLang="en-US" dirty="0"/>
              <a:t>Gastrostomy Tubes </a:t>
            </a:r>
            <a:r>
              <a:rPr lang="en-US" altLang="en-US" sz="2000" b="0" dirty="0"/>
              <a:t>(4 of 4)</a:t>
            </a:r>
          </a:p>
        </p:txBody>
      </p:sp>
      <p:sp>
        <p:nvSpPr>
          <p:cNvPr id="72707" name="Rectangle 3"/>
          <p:cNvSpPr>
            <a:spLocks noGrp="1" noChangeArrowheads="1"/>
          </p:cNvSpPr>
          <p:nvPr>
            <p:ph type="body" idx="1"/>
          </p:nvPr>
        </p:nvSpPr>
        <p:spPr/>
        <p:txBody>
          <a:bodyPr rIns="228600"/>
          <a:lstStyle/>
          <a:p>
            <a:pPr>
              <a:spcBef>
                <a:spcPct val="35000"/>
              </a:spcBef>
            </a:pPr>
            <a:r>
              <a:rPr lang="en-US" altLang="en-US" dirty="0"/>
              <a:t>Increased risk of aspiration</a:t>
            </a:r>
          </a:p>
          <a:p>
            <a:pPr lvl="1">
              <a:spcBef>
                <a:spcPct val="35000"/>
              </a:spcBef>
            </a:pPr>
            <a:r>
              <a:rPr lang="en-US" altLang="en-US" dirty="0"/>
              <a:t>Always have suction readily available.</a:t>
            </a:r>
          </a:p>
          <a:p>
            <a:pPr lvl="1">
              <a:spcBef>
                <a:spcPct val="35000"/>
              </a:spcBef>
            </a:pPr>
            <a:r>
              <a:rPr lang="en-US" altLang="en-US" dirty="0"/>
              <a:t>Patients with difficulty breathing should be transported while sitting or lying on their right side with head elevated 30°.</a:t>
            </a:r>
          </a:p>
          <a:p>
            <a:pPr>
              <a:spcBef>
                <a:spcPct val="35000"/>
              </a:spcBef>
            </a:pPr>
            <a:r>
              <a:rPr lang="en-US" altLang="en-US" dirty="0"/>
              <a:t>Continue tube feeding unless the tube is dysfunctional, dislodged, or partially dislodged.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marL="762000" indent="-762000">
              <a:lnSpc>
                <a:spcPct val="85000"/>
              </a:lnSpc>
            </a:pPr>
            <a:r>
              <a:rPr lang="en-US" altLang="en-US" dirty="0"/>
              <a:t>Shunts </a:t>
            </a:r>
            <a:r>
              <a:rPr lang="en-US" altLang="en-US" sz="2000" b="0" dirty="0"/>
              <a:t>(1 of 4)</a:t>
            </a:r>
          </a:p>
        </p:txBody>
      </p:sp>
      <p:sp>
        <p:nvSpPr>
          <p:cNvPr id="73731" name="Rectangle 3"/>
          <p:cNvSpPr>
            <a:spLocks noGrp="1" noChangeArrowheads="1"/>
          </p:cNvSpPr>
          <p:nvPr>
            <p:ph type="body" idx="1"/>
          </p:nvPr>
        </p:nvSpPr>
        <p:spPr/>
        <p:txBody>
          <a:bodyPr rIns="228600"/>
          <a:lstStyle/>
          <a:p>
            <a:pPr>
              <a:spcBef>
                <a:spcPct val="35000"/>
              </a:spcBef>
            </a:pPr>
            <a:r>
              <a:rPr lang="en-US" altLang="en-US" dirty="0"/>
              <a:t>For patients with chronic neurologic conditions </a:t>
            </a:r>
          </a:p>
          <a:p>
            <a:pPr>
              <a:spcBef>
                <a:spcPct val="35000"/>
              </a:spcBef>
            </a:pPr>
            <a:r>
              <a:rPr lang="en-US" altLang="en-US" dirty="0"/>
              <a:t>Tubes that drain excess cerebrospinal fluid </a:t>
            </a:r>
          </a:p>
          <a:p>
            <a:pPr>
              <a:spcBef>
                <a:spcPct val="35000"/>
              </a:spcBef>
            </a:pPr>
            <a:r>
              <a:rPr lang="en-US" altLang="en-US" dirty="0"/>
              <a:t>Fluid reservoir</a:t>
            </a:r>
          </a:p>
          <a:p>
            <a:pPr lvl="1">
              <a:spcBef>
                <a:spcPct val="35000"/>
              </a:spcBef>
            </a:pPr>
            <a:r>
              <a:rPr lang="en-US" altLang="en-US" dirty="0"/>
              <a:t>Device beneath skin on side of head, behind the ear</a:t>
            </a:r>
          </a:p>
          <a:p>
            <a:pPr lvl="1">
              <a:spcBef>
                <a:spcPct val="35000"/>
              </a:spcBef>
            </a:pPr>
            <a:r>
              <a:rPr lang="en-US" altLang="en-US" dirty="0"/>
              <a:t>Should alert you to the presence of a shunt</a:t>
            </a:r>
          </a:p>
          <a:p>
            <a:pPr marL="0" indent="0">
              <a:spcBef>
                <a:spcPct val="35000"/>
              </a:spcBef>
              <a:buNone/>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nSpc>
                <a:spcPct val="85000"/>
              </a:lnSpc>
            </a:pPr>
            <a:r>
              <a:rPr lang="en-US" altLang="en-US" dirty="0"/>
              <a:t>Introduction </a:t>
            </a:r>
            <a:r>
              <a:rPr lang="en-US" altLang="en-US" sz="2000" b="0" dirty="0"/>
              <a:t>(1 of 2)</a:t>
            </a:r>
          </a:p>
        </p:txBody>
      </p:sp>
      <p:sp>
        <p:nvSpPr>
          <p:cNvPr id="9219" name="Content Placeholder 2"/>
          <p:cNvSpPr>
            <a:spLocks noGrp="1"/>
          </p:cNvSpPr>
          <p:nvPr>
            <p:ph type="body" idx="1"/>
          </p:nvPr>
        </p:nvSpPr>
        <p:spPr/>
        <p:txBody>
          <a:bodyPr rIns="228600"/>
          <a:lstStyle/>
          <a:p>
            <a:pPr>
              <a:spcBef>
                <a:spcPct val="35000"/>
              </a:spcBef>
            </a:pPr>
            <a:r>
              <a:rPr lang="en-US" altLang="en-US" dirty="0"/>
              <a:t>Today, more people with chronic diseases live at home.</a:t>
            </a:r>
          </a:p>
          <a:p>
            <a:pPr lvl="1">
              <a:spcBef>
                <a:spcPct val="35000"/>
              </a:spcBef>
            </a:pPr>
            <a:r>
              <a:rPr lang="en-US" altLang="en-US" dirty="0"/>
              <a:t>Shorter hospitalization</a:t>
            </a:r>
          </a:p>
          <a:p>
            <a:pPr lvl="1">
              <a:spcBef>
                <a:spcPct val="35000"/>
              </a:spcBef>
            </a:pPr>
            <a:r>
              <a:rPr lang="en-US" altLang="en-US" dirty="0"/>
              <a:t>Improvements in medicine and technology</a:t>
            </a:r>
          </a:p>
          <a:p>
            <a:pPr>
              <a:spcBef>
                <a:spcPct val="35000"/>
              </a:spcBef>
            </a:pPr>
            <a:r>
              <a:rPr lang="en-US" altLang="en-US" dirty="0"/>
              <a:t>Patients with special challenges:</a:t>
            </a:r>
          </a:p>
          <a:p>
            <a:pPr lvl="1">
              <a:spcBef>
                <a:spcPct val="35000"/>
              </a:spcBef>
            </a:pPr>
            <a:r>
              <a:rPr lang="en-US" altLang="en-US" dirty="0"/>
              <a:t>Patients with diseases resulting in altered body function</a:t>
            </a:r>
          </a:p>
          <a:p>
            <a:pPr lvl="1">
              <a:spcBef>
                <a:spcPct val="35000"/>
              </a:spcBef>
            </a:pPr>
            <a:r>
              <a:rPr lang="en-US" altLang="en-US" dirty="0"/>
              <a:t>Patients with sensory deficits</a:t>
            </a:r>
          </a:p>
          <a:p>
            <a:pPr lvl="1">
              <a:spcBef>
                <a:spcPct val="35000"/>
              </a:spcBef>
            </a:pPr>
            <a:r>
              <a:rPr lang="en-US" altLang="en-US" dirty="0"/>
              <a:t>Geriatric patients with chronic diseases</a:t>
            </a:r>
          </a:p>
          <a:p>
            <a:pPr lvl="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marL="762000" indent="-762000">
              <a:lnSpc>
                <a:spcPct val="85000"/>
              </a:lnSpc>
            </a:pPr>
            <a:r>
              <a:rPr lang="en-US" altLang="en-US" dirty="0"/>
              <a:t>Shunts </a:t>
            </a:r>
            <a:r>
              <a:rPr lang="en-US" altLang="en-US" sz="2000" b="0" dirty="0"/>
              <a:t>(2 of 4)</a:t>
            </a:r>
          </a:p>
        </p:txBody>
      </p:sp>
      <p:sp>
        <p:nvSpPr>
          <p:cNvPr id="74755" name="Rectangle 3"/>
          <p:cNvSpPr>
            <a:spLocks noGrp="1" noChangeArrowheads="1"/>
          </p:cNvSpPr>
          <p:nvPr>
            <p:ph type="body" idx="1"/>
          </p:nvPr>
        </p:nvSpPr>
        <p:spPr/>
        <p:txBody>
          <a:bodyPr rIns="228600"/>
          <a:lstStyle/>
          <a:p>
            <a:pPr>
              <a:spcBef>
                <a:spcPct val="35000"/>
              </a:spcBef>
            </a:pPr>
            <a:r>
              <a:rPr lang="en-US" altLang="en-US" dirty="0"/>
              <a:t>Types </a:t>
            </a:r>
          </a:p>
          <a:p>
            <a:pPr lvl="1">
              <a:spcBef>
                <a:spcPct val="35000"/>
              </a:spcBef>
            </a:pPr>
            <a:r>
              <a:rPr lang="en-US" altLang="en-US" dirty="0"/>
              <a:t>Ventricular peritoneum shunt</a:t>
            </a:r>
          </a:p>
          <a:p>
            <a:pPr lvl="1">
              <a:spcBef>
                <a:spcPct val="35000"/>
              </a:spcBef>
            </a:pPr>
            <a:r>
              <a:rPr lang="en-US" altLang="en-US" dirty="0"/>
              <a:t>Ventricular atrium shunt</a:t>
            </a:r>
          </a:p>
          <a:p>
            <a:pPr>
              <a:spcBef>
                <a:spcPct val="35000"/>
              </a:spcBef>
            </a:pPr>
            <a:r>
              <a:rPr lang="en-US" altLang="en-US" dirty="0"/>
              <a:t>Blocked/infected shunt may cause changes in mental status and respiratory arrest.</a:t>
            </a:r>
          </a:p>
          <a:p>
            <a:pPr>
              <a:spcBef>
                <a:spcPct val="35000"/>
              </a:spcBef>
            </a:pPr>
            <a:r>
              <a:rPr lang="en-US" altLang="en-US" dirty="0"/>
              <a:t>Infection may occur within 2 months of insertion.</a:t>
            </a:r>
          </a:p>
          <a:p>
            <a:pPr lvl="1">
              <a:spcBef>
                <a:spcPct val="35000"/>
              </a:spcBef>
            </a:pPr>
            <a:endParaRPr lang="en-US" altLang="en-US" dirty="0"/>
          </a:p>
          <a:p>
            <a:pPr>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marL="762000" indent="-762000">
              <a:lnSpc>
                <a:spcPct val="85000"/>
              </a:lnSpc>
            </a:pPr>
            <a:r>
              <a:rPr lang="en-US" altLang="en-US" dirty="0"/>
              <a:t>Shunts </a:t>
            </a:r>
            <a:r>
              <a:rPr lang="en-US" altLang="en-US" sz="2000" b="0" dirty="0"/>
              <a:t>(3 of 4)</a:t>
            </a:r>
          </a:p>
        </p:txBody>
      </p:sp>
      <p:sp>
        <p:nvSpPr>
          <p:cNvPr id="75779" name="Rectangle 3"/>
          <p:cNvSpPr>
            <a:spLocks noGrp="1" noChangeArrowheads="1"/>
          </p:cNvSpPr>
          <p:nvPr>
            <p:ph type="body" idx="1"/>
          </p:nvPr>
        </p:nvSpPr>
        <p:spPr/>
        <p:txBody>
          <a:bodyPr rIns="228600"/>
          <a:lstStyle/>
          <a:p>
            <a:pPr>
              <a:spcBef>
                <a:spcPct val="35000"/>
              </a:spcBef>
            </a:pPr>
            <a:r>
              <a:rPr lang="en-US" altLang="en-US" dirty="0"/>
              <a:t>Signs of distress</a:t>
            </a:r>
          </a:p>
          <a:p>
            <a:pPr lvl="1">
              <a:spcBef>
                <a:spcPct val="35000"/>
              </a:spcBef>
            </a:pPr>
            <a:r>
              <a:rPr lang="en-US" altLang="en-US" dirty="0"/>
              <a:t>High-pitched cry or bulging fontanelles</a:t>
            </a:r>
          </a:p>
          <a:p>
            <a:pPr lvl="1">
              <a:spcBef>
                <a:spcPct val="35000"/>
              </a:spcBef>
            </a:pPr>
            <a:r>
              <a:rPr lang="en-US" altLang="en-US" dirty="0"/>
              <a:t>Headache</a:t>
            </a:r>
          </a:p>
          <a:p>
            <a:pPr lvl="1">
              <a:spcBef>
                <a:spcPct val="35000"/>
              </a:spcBef>
            </a:pPr>
            <a:r>
              <a:rPr lang="en-US" altLang="en-US" dirty="0"/>
              <a:t>Projectile vomiting</a:t>
            </a:r>
          </a:p>
          <a:p>
            <a:pPr lvl="1">
              <a:spcBef>
                <a:spcPct val="35000"/>
              </a:spcBef>
            </a:pPr>
            <a:r>
              <a:rPr lang="en-US" altLang="en-US" dirty="0"/>
              <a:t>Altered mental status</a:t>
            </a:r>
          </a:p>
          <a:p>
            <a:pPr lvl="1">
              <a:spcBef>
                <a:spcPct val="35000"/>
              </a:spcBef>
            </a:pPr>
            <a:r>
              <a:rPr lang="en-US" altLang="en-US" dirty="0"/>
              <a:t>Irritability</a:t>
            </a:r>
          </a:p>
          <a:p>
            <a:pPr lvl="1">
              <a:spcBef>
                <a:spcPct val="35000"/>
              </a:spcBef>
            </a:pPr>
            <a:r>
              <a:rPr lang="en-US" altLang="en-US" dirty="0"/>
              <a:t>Fever</a:t>
            </a:r>
          </a:p>
          <a:p>
            <a:pPr lvl="1">
              <a:spcBef>
                <a:spcPct val="35000"/>
              </a:spcBef>
            </a:pPr>
            <a:r>
              <a:rPr lang="en-US" altLang="en-US" dirty="0"/>
              <a:t>Nausea</a:t>
            </a:r>
          </a:p>
          <a:p>
            <a:pPr lvl="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marL="762000" indent="-762000">
              <a:lnSpc>
                <a:spcPct val="85000"/>
              </a:lnSpc>
            </a:pPr>
            <a:r>
              <a:rPr lang="en-US" altLang="en-US" dirty="0"/>
              <a:t>Shunts </a:t>
            </a:r>
            <a:r>
              <a:rPr lang="en-US" altLang="en-US" sz="2000" b="0" dirty="0"/>
              <a:t>(4 of 4)</a:t>
            </a:r>
          </a:p>
        </p:txBody>
      </p:sp>
      <p:sp>
        <p:nvSpPr>
          <p:cNvPr id="76803" name="Rectangle 3"/>
          <p:cNvSpPr>
            <a:spLocks noGrp="1" noChangeArrowheads="1"/>
          </p:cNvSpPr>
          <p:nvPr>
            <p:ph type="body" idx="1"/>
          </p:nvPr>
        </p:nvSpPr>
        <p:spPr/>
        <p:txBody>
          <a:bodyPr rIns="228600"/>
          <a:lstStyle/>
          <a:p>
            <a:pPr>
              <a:spcBef>
                <a:spcPct val="35000"/>
              </a:spcBef>
            </a:pPr>
            <a:r>
              <a:rPr lang="en-US" altLang="en-US" dirty="0"/>
              <a:t>Signs of distress (cont’d)</a:t>
            </a:r>
          </a:p>
          <a:p>
            <a:pPr lvl="1">
              <a:spcBef>
                <a:spcPct val="35000"/>
              </a:spcBef>
            </a:pPr>
            <a:r>
              <a:rPr lang="en-US" altLang="en-US" dirty="0"/>
              <a:t>Difficulty with coordination (walking)</a:t>
            </a:r>
          </a:p>
          <a:p>
            <a:pPr lvl="1">
              <a:spcBef>
                <a:spcPct val="35000"/>
              </a:spcBef>
            </a:pPr>
            <a:r>
              <a:rPr lang="en-US" altLang="en-US" dirty="0"/>
              <a:t>Blurred vision</a:t>
            </a:r>
          </a:p>
          <a:p>
            <a:pPr lvl="1">
              <a:spcBef>
                <a:spcPct val="35000"/>
              </a:spcBef>
            </a:pPr>
            <a:r>
              <a:rPr lang="en-US" altLang="en-US" dirty="0"/>
              <a:t>Seizures</a:t>
            </a:r>
          </a:p>
          <a:p>
            <a:pPr lvl="1">
              <a:spcBef>
                <a:spcPct val="35000"/>
              </a:spcBef>
            </a:pPr>
            <a:r>
              <a:rPr lang="en-US" altLang="en-US" dirty="0"/>
              <a:t>Redness along shunt track</a:t>
            </a:r>
          </a:p>
          <a:p>
            <a:pPr lvl="1">
              <a:spcBef>
                <a:spcPct val="35000"/>
              </a:spcBef>
            </a:pPr>
            <a:r>
              <a:rPr lang="en-US" altLang="en-US" dirty="0"/>
              <a:t>Bradycardia</a:t>
            </a:r>
          </a:p>
          <a:p>
            <a:pPr lvl="1">
              <a:spcBef>
                <a:spcPct val="35000"/>
              </a:spcBef>
            </a:pPr>
            <a:r>
              <a:rPr lang="en-US" altLang="en-US" dirty="0"/>
              <a:t>Heart dysrhythmias</a:t>
            </a:r>
          </a:p>
          <a:p>
            <a:pPr lvl="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marL="762000" indent="-762000">
              <a:lnSpc>
                <a:spcPct val="85000"/>
              </a:lnSpc>
            </a:pPr>
            <a:r>
              <a:rPr lang="en-US" altLang="en-US" dirty="0"/>
              <a:t>Vagus Nerve Stimulators </a:t>
            </a:r>
            <a:r>
              <a:rPr lang="en-US" altLang="en-US" sz="2000" b="0" dirty="0"/>
              <a:t>(1 of 2)</a:t>
            </a:r>
          </a:p>
        </p:txBody>
      </p:sp>
      <p:sp>
        <p:nvSpPr>
          <p:cNvPr id="77827" name="Rectangle 3"/>
          <p:cNvSpPr>
            <a:spLocks noGrp="1" noChangeArrowheads="1"/>
          </p:cNvSpPr>
          <p:nvPr>
            <p:ph type="body" idx="1"/>
          </p:nvPr>
        </p:nvSpPr>
        <p:spPr/>
        <p:txBody>
          <a:bodyPr rIns="228600"/>
          <a:lstStyle/>
          <a:p>
            <a:pPr>
              <a:spcBef>
                <a:spcPct val="35000"/>
              </a:spcBef>
            </a:pPr>
            <a:r>
              <a:rPr lang="en-US" altLang="en-US" dirty="0"/>
              <a:t>Treatment for seizures not controlled with medication</a:t>
            </a:r>
          </a:p>
          <a:p>
            <a:pPr>
              <a:spcBef>
                <a:spcPct val="35000"/>
              </a:spcBef>
            </a:pPr>
            <a:r>
              <a:rPr lang="en-US" altLang="en-US" dirty="0"/>
              <a:t>Surgically implanted </a:t>
            </a:r>
          </a:p>
          <a:p>
            <a:pPr>
              <a:spcBef>
                <a:spcPct val="35000"/>
              </a:spcBef>
            </a:pPr>
            <a:r>
              <a:rPr lang="en-US" altLang="en-US" dirty="0"/>
              <a:t>Stimulate the vagus nerve to prevent seizure activity</a:t>
            </a:r>
            <a:endParaRPr lang="en-US" altLang="en-US" sz="32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marL="762000" indent="-762000">
              <a:lnSpc>
                <a:spcPct val="85000"/>
              </a:lnSpc>
            </a:pPr>
            <a:r>
              <a:rPr lang="en-US" altLang="en-US" dirty="0"/>
              <a:t>Vagus Nerve Stimulators </a:t>
            </a:r>
            <a:r>
              <a:rPr lang="en-US" altLang="en-US" sz="2000" b="0" dirty="0"/>
              <a:t>(2 of 2)</a:t>
            </a:r>
          </a:p>
        </p:txBody>
      </p:sp>
      <p:sp>
        <p:nvSpPr>
          <p:cNvPr id="78851" name="Rectangle 3"/>
          <p:cNvSpPr>
            <a:spLocks noGrp="1" noChangeArrowheads="1"/>
          </p:cNvSpPr>
          <p:nvPr>
            <p:ph type="body" idx="1"/>
          </p:nvPr>
        </p:nvSpPr>
        <p:spPr/>
        <p:txBody>
          <a:bodyPr rIns="228600"/>
          <a:lstStyle/>
          <a:p>
            <a:pPr>
              <a:spcBef>
                <a:spcPct val="35000"/>
              </a:spcBef>
            </a:pPr>
            <a:r>
              <a:rPr lang="en-US" altLang="en-US" dirty="0"/>
              <a:t>Used in children older than 12 years</a:t>
            </a:r>
          </a:p>
          <a:p>
            <a:pPr>
              <a:spcBef>
                <a:spcPct val="35000"/>
              </a:spcBef>
            </a:pPr>
            <a:r>
              <a:rPr lang="en-US" altLang="en-US" dirty="0"/>
              <a:t>Located under the patient’s skin </a:t>
            </a:r>
          </a:p>
          <a:p>
            <a:pPr>
              <a:spcBef>
                <a:spcPct val="35000"/>
              </a:spcBef>
            </a:pPr>
            <a:r>
              <a:rPr lang="en-US" altLang="en-US" dirty="0"/>
              <a:t>About the size of a silver dollar</a:t>
            </a:r>
          </a:p>
          <a:p>
            <a:pPr>
              <a:spcBef>
                <a:spcPct val="35000"/>
              </a:spcBef>
            </a:pPr>
            <a:r>
              <a:rPr lang="en-US" altLang="en-US" dirty="0"/>
              <a:t>If you encounter a patient with this device, contact medical control or follow your local protocols.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type="body" idx="1"/>
          </p:nvPr>
        </p:nvSpPr>
        <p:spPr/>
        <p:txBody>
          <a:bodyPr rIns="228600"/>
          <a:lstStyle/>
          <a:p>
            <a:pPr>
              <a:spcBef>
                <a:spcPct val="35000"/>
              </a:spcBef>
            </a:pPr>
            <a:r>
              <a:rPr lang="en-US" altLang="en-US" dirty="0"/>
              <a:t>Colostomy or ileostomy</a:t>
            </a:r>
          </a:p>
          <a:p>
            <a:pPr lvl="1">
              <a:spcBef>
                <a:spcPct val="35000"/>
              </a:spcBef>
            </a:pPr>
            <a:r>
              <a:rPr lang="en-US" altLang="en-US" dirty="0"/>
              <a:t>Procedure that creates opening between the small or large intestine and the surface of the body </a:t>
            </a:r>
          </a:p>
          <a:p>
            <a:pPr>
              <a:spcBef>
                <a:spcPct val="35000"/>
              </a:spcBef>
            </a:pPr>
            <a:r>
              <a:rPr lang="en-US" altLang="en-US" dirty="0"/>
              <a:t>Allows for elimination of waste products into a clear, external bag or pouch </a:t>
            </a:r>
          </a:p>
          <a:p>
            <a:pPr lvl="1">
              <a:spcBef>
                <a:spcPct val="35000"/>
              </a:spcBef>
            </a:pPr>
            <a:r>
              <a:rPr lang="en-US" altLang="en-US" dirty="0"/>
              <a:t>Emptied or changed frequently</a:t>
            </a:r>
          </a:p>
        </p:txBody>
      </p:sp>
      <p:sp>
        <p:nvSpPr>
          <p:cNvPr id="2" name="Title 1"/>
          <p:cNvSpPr>
            <a:spLocks noGrp="1"/>
          </p:cNvSpPr>
          <p:nvPr>
            <p:ph type="title"/>
          </p:nvPr>
        </p:nvSpPr>
        <p:spPr/>
        <p:txBody>
          <a:bodyPr/>
          <a:lstStyle/>
          <a:p>
            <a:r>
              <a:rPr lang="en-US" altLang="en-US" dirty="0"/>
              <a:t>Colostomies, Ileostomies, and Urostomies </a:t>
            </a:r>
            <a:r>
              <a:rPr lang="en-US" altLang="en-US" sz="2000" b="0" dirty="0"/>
              <a:t>(1 of 3)</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type="body" idx="1"/>
          </p:nvPr>
        </p:nvSpPr>
        <p:spPr/>
        <p:txBody>
          <a:bodyPr rIns="228600"/>
          <a:lstStyle/>
          <a:p>
            <a:pPr>
              <a:spcBef>
                <a:spcPct val="35000"/>
              </a:spcBef>
            </a:pPr>
            <a:r>
              <a:rPr lang="en-US" altLang="en-US" dirty="0"/>
              <a:t>Assess for dehydration if the patient has been complaining of diarrhea or vomiting.</a:t>
            </a:r>
          </a:p>
          <a:p>
            <a:pPr>
              <a:spcBef>
                <a:spcPct val="35000"/>
              </a:spcBef>
            </a:pPr>
            <a:r>
              <a:rPr lang="en-US" altLang="en-US" dirty="0"/>
              <a:t>Area around the stoma is prone to infection. </a:t>
            </a:r>
          </a:p>
          <a:p>
            <a:pPr>
              <a:spcBef>
                <a:spcPct val="35000"/>
              </a:spcBef>
            </a:pPr>
            <a:r>
              <a:rPr lang="en-US" altLang="en-US" dirty="0"/>
              <a:t>Signs of infection:</a:t>
            </a:r>
          </a:p>
          <a:p>
            <a:pPr lvl="1">
              <a:spcBef>
                <a:spcPct val="35000"/>
              </a:spcBef>
            </a:pPr>
            <a:r>
              <a:rPr lang="en-US" altLang="en-US" dirty="0"/>
              <a:t>Redness</a:t>
            </a:r>
          </a:p>
          <a:p>
            <a:pPr lvl="1">
              <a:spcBef>
                <a:spcPct val="35000"/>
              </a:spcBef>
            </a:pPr>
            <a:r>
              <a:rPr lang="en-US" altLang="en-US" dirty="0"/>
              <a:t>Warm skin around the stoma</a:t>
            </a:r>
          </a:p>
          <a:p>
            <a:pPr lvl="1">
              <a:spcBef>
                <a:spcPct val="35000"/>
              </a:spcBef>
            </a:pPr>
            <a:r>
              <a:rPr lang="en-US" altLang="en-US" dirty="0"/>
              <a:t>Tenderness over the colostomy or ileostomy site</a:t>
            </a:r>
          </a:p>
        </p:txBody>
      </p:sp>
      <p:sp>
        <p:nvSpPr>
          <p:cNvPr id="2" name="Title 1"/>
          <p:cNvSpPr>
            <a:spLocks noGrp="1"/>
          </p:cNvSpPr>
          <p:nvPr>
            <p:ph type="title"/>
          </p:nvPr>
        </p:nvSpPr>
        <p:spPr/>
        <p:txBody>
          <a:bodyPr/>
          <a:lstStyle/>
          <a:p>
            <a:r>
              <a:rPr lang="en-US" altLang="en-US" dirty="0"/>
              <a:t>Colostomies, Ileostomies, and Urostomies </a:t>
            </a:r>
            <a:r>
              <a:rPr lang="en-US" altLang="en-US" sz="2000" b="0" dirty="0"/>
              <a:t>(2 of 3)</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r>
              <a:rPr lang="en-US" dirty="0">
                <a:cs typeface="+mn-cs"/>
              </a:rPr>
              <a:t>Urostomy</a:t>
            </a:r>
          </a:p>
          <a:p>
            <a:pPr lvl="1">
              <a:spcBef>
                <a:spcPts val="900"/>
              </a:spcBef>
              <a:defRPr/>
            </a:pPr>
            <a:r>
              <a:rPr lang="en-US" dirty="0"/>
              <a:t>Surgical procedure that connects the urinary system to the surface of the skin</a:t>
            </a:r>
          </a:p>
          <a:p>
            <a:pPr lvl="1">
              <a:spcBef>
                <a:spcPts val="900"/>
              </a:spcBef>
              <a:defRPr/>
            </a:pPr>
            <a:r>
              <a:rPr lang="en-US" dirty="0"/>
              <a:t>Allows urine to drain through a stoma in the abdominal wall</a:t>
            </a:r>
          </a:p>
          <a:p>
            <a:pPr marL="228600" lvl="1">
              <a:spcBef>
                <a:spcPts val="1500"/>
              </a:spcBef>
              <a:defRPr/>
            </a:pPr>
            <a:r>
              <a:rPr lang="en-US" dirty="0"/>
              <a:t>Contact medical control or follow local protocols for care of a patient with a colostomy, ileostomy, or urostomy bag. </a:t>
            </a:r>
          </a:p>
        </p:txBody>
      </p:sp>
      <p:sp>
        <p:nvSpPr>
          <p:cNvPr id="2" name="Title 1"/>
          <p:cNvSpPr>
            <a:spLocks noGrp="1"/>
          </p:cNvSpPr>
          <p:nvPr>
            <p:ph type="title"/>
          </p:nvPr>
        </p:nvSpPr>
        <p:spPr/>
        <p:txBody>
          <a:bodyPr/>
          <a:lstStyle/>
          <a:p>
            <a:r>
              <a:rPr lang="en-US" altLang="en-US" dirty="0"/>
              <a:t>Colostomies, Ileostomies, and Urostomies </a:t>
            </a:r>
            <a:r>
              <a:rPr lang="en-US" altLang="en-US" sz="2000" b="0" dirty="0"/>
              <a:t>(3 of 3)</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a:lnSpc>
                <a:spcPct val="85000"/>
              </a:lnSpc>
            </a:pPr>
            <a:r>
              <a:rPr lang="en-US" altLang="en-US" dirty="0"/>
              <a:t>Patient Assessment Guidelines</a:t>
            </a:r>
          </a:p>
        </p:txBody>
      </p:sp>
      <p:sp>
        <p:nvSpPr>
          <p:cNvPr id="82947" name="Content Placeholder 2"/>
          <p:cNvSpPr>
            <a:spLocks noGrp="1"/>
          </p:cNvSpPr>
          <p:nvPr>
            <p:ph type="body" idx="1"/>
          </p:nvPr>
        </p:nvSpPr>
        <p:spPr/>
        <p:txBody>
          <a:bodyPr rIns="228600"/>
          <a:lstStyle/>
          <a:p>
            <a:pPr>
              <a:spcBef>
                <a:spcPct val="35000"/>
              </a:spcBef>
            </a:pPr>
            <a:r>
              <a:rPr lang="en-US" altLang="en-US" dirty="0"/>
              <a:t>Interaction with caregiver is an important part of patient assessment process.</a:t>
            </a:r>
          </a:p>
          <a:p>
            <a:pPr>
              <a:spcBef>
                <a:spcPct val="35000"/>
              </a:spcBef>
            </a:pPr>
            <a:r>
              <a:rPr lang="en-US" altLang="en-US" dirty="0"/>
              <a:t>They are experts on caring for these patients.</a:t>
            </a:r>
          </a:p>
          <a:p>
            <a:pPr>
              <a:spcBef>
                <a:spcPct val="35000"/>
              </a:spcBef>
            </a:pPr>
            <a:r>
              <a:rPr lang="en-US" altLang="en-US" dirty="0"/>
              <a:t>Determine patient’s normal baseline status before assessment.</a:t>
            </a:r>
          </a:p>
          <a:p>
            <a:pPr>
              <a:spcBef>
                <a:spcPct val="35000"/>
              </a:spcBef>
            </a:pPr>
            <a:r>
              <a:rPr lang="en-US" altLang="en-US" dirty="0"/>
              <a:t>Ask, “What is different today?”</a:t>
            </a:r>
            <a:endParaRPr lang="en-US" altLang="en-US" sz="32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pPr>
              <a:lnSpc>
                <a:spcPct val="85000"/>
              </a:lnSpc>
            </a:pPr>
            <a:r>
              <a:rPr lang="en-US" altLang="en-US" dirty="0"/>
              <a:t>Home Care </a:t>
            </a:r>
            <a:r>
              <a:rPr lang="en-US" altLang="en-US" sz="2000" b="0" dirty="0"/>
              <a:t>(1 of 2)</a:t>
            </a:r>
          </a:p>
        </p:txBody>
      </p:sp>
      <p:sp>
        <p:nvSpPr>
          <p:cNvPr id="83971" name="Content Placeholder 2"/>
          <p:cNvSpPr>
            <a:spLocks noGrp="1"/>
          </p:cNvSpPr>
          <p:nvPr>
            <p:ph type="body" idx="1"/>
          </p:nvPr>
        </p:nvSpPr>
        <p:spPr/>
        <p:txBody>
          <a:bodyPr rIns="228600"/>
          <a:lstStyle/>
          <a:p>
            <a:pPr>
              <a:spcBef>
                <a:spcPct val="35000"/>
              </a:spcBef>
            </a:pPr>
            <a:r>
              <a:rPr lang="en-US" altLang="en-US" dirty="0"/>
              <a:t>Occurs within home environment</a:t>
            </a:r>
          </a:p>
          <a:p>
            <a:pPr>
              <a:spcBef>
                <a:spcPct val="35000"/>
              </a:spcBef>
            </a:pPr>
            <a:r>
              <a:rPr lang="en-US" altLang="en-US" dirty="0"/>
              <a:t>Represents a spectrum of populations</a:t>
            </a:r>
          </a:p>
          <a:p>
            <a:pPr lvl="1">
              <a:spcBef>
                <a:spcPct val="35000"/>
              </a:spcBef>
            </a:pPr>
            <a:r>
              <a:rPr lang="en-US" altLang="en-US" dirty="0"/>
              <a:t>Infants, older adults, chronic illness, developmental disabilities</a:t>
            </a:r>
          </a:p>
          <a:p>
            <a:pPr lvl="1">
              <a:spcBef>
                <a:spcPct val="35000"/>
              </a:spcBef>
            </a:pPr>
            <a:r>
              <a:rPr lang="en-US" altLang="en-US" dirty="0"/>
              <a:t>Services: delivering meals, cleaning, laundry, maintenance, physical therapy, personal care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nSpc>
                <a:spcPct val="85000"/>
              </a:lnSpc>
            </a:pPr>
            <a:r>
              <a:rPr lang="en-US" altLang="en-US" dirty="0"/>
              <a:t>Introduction </a:t>
            </a:r>
            <a:r>
              <a:rPr lang="en-US" altLang="en-US" sz="2000" b="0" dirty="0"/>
              <a:t>(2 of 2)</a:t>
            </a:r>
          </a:p>
        </p:txBody>
      </p:sp>
      <p:sp>
        <p:nvSpPr>
          <p:cNvPr id="10243" name="Content Placeholder 2"/>
          <p:cNvSpPr>
            <a:spLocks noGrp="1"/>
          </p:cNvSpPr>
          <p:nvPr>
            <p:ph type="body" idx="1"/>
          </p:nvPr>
        </p:nvSpPr>
        <p:spPr/>
        <p:txBody>
          <a:bodyPr rIns="228600"/>
          <a:lstStyle/>
          <a:p>
            <a:pPr>
              <a:spcBef>
                <a:spcPct val="35000"/>
              </a:spcBef>
            </a:pPr>
            <a:r>
              <a:rPr lang="en-US" altLang="en-US" dirty="0"/>
              <a:t>Some patients depend on mechanical ventilation, intravenous pumps, and other devices.</a:t>
            </a:r>
          </a:p>
          <a:p>
            <a:pPr>
              <a:spcBef>
                <a:spcPct val="35000"/>
              </a:spcBef>
            </a:pPr>
            <a:r>
              <a:rPr lang="en-US" altLang="en-US" dirty="0"/>
              <a:t>Do not be distracted by the equipment!</a:t>
            </a:r>
          </a:p>
          <a:p>
            <a:pPr>
              <a:spcBef>
                <a:spcPct val="35000"/>
              </a:spcBef>
            </a:pPr>
            <a:r>
              <a:rPr lang="en-US" altLang="en-US" dirty="0"/>
              <a:t>Focus on the patient.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pPr>
              <a:lnSpc>
                <a:spcPct val="85000"/>
              </a:lnSpc>
            </a:pPr>
            <a:r>
              <a:rPr lang="en-US" altLang="en-US" dirty="0"/>
              <a:t>Home Care </a:t>
            </a:r>
            <a:r>
              <a:rPr lang="en-US" altLang="en-US" sz="2000" b="0" dirty="0"/>
              <a:t>(2 of 2)</a:t>
            </a:r>
          </a:p>
        </p:txBody>
      </p:sp>
      <p:sp>
        <p:nvSpPr>
          <p:cNvPr id="84995" name="Content Placeholder 2"/>
          <p:cNvSpPr>
            <a:spLocks noGrp="1"/>
          </p:cNvSpPr>
          <p:nvPr>
            <p:ph type="body" idx="1"/>
          </p:nvPr>
        </p:nvSpPr>
        <p:spPr/>
        <p:txBody>
          <a:bodyPr rIns="228600"/>
          <a:lstStyle/>
          <a:p>
            <a:pPr>
              <a:spcBef>
                <a:spcPct val="35000"/>
              </a:spcBef>
            </a:pPr>
            <a:r>
              <a:rPr lang="en-US" altLang="en-US" dirty="0"/>
              <a:t>EMS may be called to residence by home care provider.</a:t>
            </a:r>
          </a:p>
          <a:p>
            <a:pPr>
              <a:spcBef>
                <a:spcPct val="35000"/>
              </a:spcBef>
            </a:pPr>
            <a:r>
              <a:rPr lang="en-US" altLang="en-US" dirty="0"/>
              <a:t>Obtain baseline health status and history from home care provider.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pPr>
              <a:lnSpc>
                <a:spcPct val="85000"/>
              </a:lnSpc>
            </a:pPr>
            <a:r>
              <a:rPr lang="en-US" altLang="en-US" dirty="0"/>
              <a:t>Hospice Care and Terminally Ill Patients </a:t>
            </a:r>
            <a:r>
              <a:rPr lang="en-US" altLang="en-US" sz="2000" b="0" dirty="0"/>
              <a:t>(1 of 3)</a:t>
            </a:r>
          </a:p>
        </p:txBody>
      </p:sp>
      <p:sp>
        <p:nvSpPr>
          <p:cNvPr id="86019" name="Content Placeholder 2"/>
          <p:cNvSpPr>
            <a:spLocks noGrp="1"/>
          </p:cNvSpPr>
          <p:nvPr>
            <p:ph type="body" idx="1"/>
          </p:nvPr>
        </p:nvSpPr>
        <p:spPr/>
        <p:txBody>
          <a:bodyPr rIns="228600"/>
          <a:lstStyle/>
          <a:p>
            <a:pPr>
              <a:spcBef>
                <a:spcPct val="35000"/>
              </a:spcBef>
            </a:pPr>
            <a:r>
              <a:rPr lang="en-US" altLang="en-US" dirty="0"/>
              <a:t>Terminally ill may receive hospice care at a hospice facility or at home.</a:t>
            </a:r>
          </a:p>
          <a:p>
            <a:pPr>
              <a:spcBef>
                <a:spcPct val="35000"/>
              </a:spcBef>
            </a:pPr>
            <a:r>
              <a:rPr lang="en-US" altLang="en-US" dirty="0"/>
              <a:t>Most have DNR order.</a:t>
            </a:r>
          </a:p>
          <a:p>
            <a:pPr>
              <a:spcBef>
                <a:spcPct val="35000"/>
              </a:spcBef>
            </a:pPr>
            <a:r>
              <a:rPr lang="en-US" altLang="en-US" dirty="0"/>
              <a:t>May have medical orders for scope of treatment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a:lnSpc>
                <a:spcPct val="85000"/>
              </a:lnSpc>
            </a:pPr>
            <a:r>
              <a:rPr lang="en-US" altLang="en-US" dirty="0"/>
              <a:t>Hospice Care and Terminally Ill Patients </a:t>
            </a:r>
            <a:r>
              <a:rPr lang="en-US" altLang="en-US" sz="2000" b="0" dirty="0"/>
              <a:t>(2 of 3)</a:t>
            </a:r>
          </a:p>
        </p:txBody>
      </p:sp>
      <p:sp>
        <p:nvSpPr>
          <p:cNvPr id="87043" name="Content Placeholder 2"/>
          <p:cNvSpPr>
            <a:spLocks noGrp="1"/>
          </p:cNvSpPr>
          <p:nvPr>
            <p:ph type="body" idx="1"/>
          </p:nvPr>
        </p:nvSpPr>
        <p:spPr/>
        <p:txBody>
          <a:bodyPr rIns="228600"/>
          <a:lstStyle/>
          <a:p>
            <a:pPr>
              <a:spcBef>
                <a:spcPct val="35000"/>
              </a:spcBef>
            </a:pPr>
            <a:r>
              <a:rPr lang="en-US" altLang="en-US" dirty="0"/>
              <a:t>Comfort care </a:t>
            </a:r>
          </a:p>
          <a:p>
            <a:pPr lvl="1">
              <a:spcBef>
                <a:spcPct val="35000"/>
              </a:spcBef>
            </a:pPr>
            <a:r>
              <a:rPr lang="en-US" altLang="en-US" dirty="0"/>
              <a:t>Palliative care (pain medications)</a:t>
            </a:r>
          </a:p>
          <a:p>
            <a:pPr lvl="1">
              <a:spcBef>
                <a:spcPct val="35000"/>
              </a:spcBef>
            </a:pPr>
            <a:r>
              <a:rPr lang="en-US" altLang="en-US" dirty="0"/>
              <a:t>Improves quality of life before patient dies</a:t>
            </a:r>
          </a:p>
          <a:p>
            <a:pPr>
              <a:spcBef>
                <a:spcPct val="35000"/>
              </a:spcBef>
            </a:pPr>
            <a:r>
              <a:rPr lang="en-US" altLang="en-US" dirty="0"/>
              <a:t>Follow local protocol, patient’s wishes, legal documents. </a:t>
            </a:r>
          </a:p>
          <a:p>
            <a:pPr>
              <a:spcBef>
                <a:spcPct val="35000"/>
              </a:spcBef>
            </a:pPr>
            <a:r>
              <a:rPr lang="en-US" altLang="en-US" dirty="0"/>
              <a:t>Bring documentation to the hospital. </a:t>
            </a:r>
          </a:p>
          <a:p>
            <a:pPr>
              <a:spcBef>
                <a:spcPct val="35000"/>
              </a:spcBef>
            </a:pPr>
            <a:r>
              <a:rPr lang="en-US" altLang="en-US" dirty="0"/>
              <a:t>Show compassion, understanding, and sensitivity.</a:t>
            </a:r>
          </a:p>
          <a:p>
            <a:pPr lvl="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pPr>
              <a:lnSpc>
                <a:spcPct val="85000"/>
              </a:lnSpc>
            </a:pPr>
            <a:r>
              <a:rPr lang="en-US" altLang="en-US" dirty="0"/>
              <a:t>Hospice Care and Terminally Ill Patients </a:t>
            </a:r>
            <a:r>
              <a:rPr lang="en-US" altLang="en-US" sz="2000" b="0" dirty="0"/>
              <a:t>(3 of 3)</a:t>
            </a:r>
          </a:p>
        </p:txBody>
      </p:sp>
      <p:sp>
        <p:nvSpPr>
          <p:cNvPr id="88067" name="Content Placeholder 2"/>
          <p:cNvSpPr>
            <a:spLocks noGrp="1"/>
          </p:cNvSpPr>
          <p:nvPr>
            <p:ph type="body" idx="1"/>
          </p:nvPr>
        </p:nvSpPr>
        <p:spPr/>
        <p:txBody>
          <a:bodyPr rIns="228600"/>
          <a:lstStyle/>
          <a:p>
            <a:pPr>
              <a:spcBef>
                <a:spcPct val="35000"/>
              </a:spcBef>
            </a:pPr>
            <a:r>
              <a:rPr lang="en-US" altLang="en-US" dirty="0"/>
              <a:t>Ascertain the family’s wishes regarding transport.</a:t>
            </a:r>
          </a:p>
          <a:p>
            <a:pPr>
              <a:spcBef>
                <a:spcPct val="35000"/>
              </a:spcBef>
            </a:pPr>
            <a:r>
              <a:rPr lang="en-US" altLang="en-US" dirty="0"/>
              <a:t>Allow family member to accompany the patient.</a:t>
            </a:r>
          </a:p>
          <a:p>
            <a:pPr>
              <a:spcBef>
                <a:spcPct val="35000"/>
              </a:spcBef>
            </a:pPr>
            <a:r>
              <a:rPr lang="en-US" altLang="en-US" dirty="0"/>
              <a:t>Follow local protocols for handling the death of a patient.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pPr>
              <a:lnSpc>
                <a:spcPct val="85000"/>
              </a:lnSpc>
            </a:pPr>
            <a:r>
              <a:rPr lang="en-US" altLang="en-US" dirty="0"/>
              <a:t>Poverty and Homelessness </a:t>
            </a:r>
            <a:r>
              <a:rPr lang="en-US" altLang="en-US" sz="2000" b="0" dirty="0"/>
              <a:t>(1 of 2)</a:t>
            </a:r>
          </a:p>
        </p:txBody>
      </p:sp>
      <p:sp>
        <p:nvSpPr>
          <p:cNvPr id="89091" name="Content Placeholder 2"/>
          <p:cNvSpPr>
            <a:spLocks noGrp="1"/>
          </p:cNvSpPr>
          <p:nvPr>
            <p:ph type="body" idx="1"/>
          </p:nvPr>
        </p:nvSpPr>
        <p:spPr/>
        <p:txBody>
          <a:bodyPr rIns="228600"/>
          <a:lstStyle/>
          <a:p>
            <a:pPr>
              <a:spcBef>
                <a:spcPct val="35000"/>
              </a:spcBef>
            </a:pPr>
            <a:r>
              <a:rPr lang="en-US" altLang="en-US" dirty="0"/>
              <a:t>Unable to provide for basic needs</a:t>
            </a:r>
          </a:p>
          <a:p>
            <a:pPr>
              <a:spcBef>
                <a:spcPct val="35000"/>
              </a:spcBef>
            </a:pPr>
            <a:r>
              <a:rPr lang="en-US" altLang="en-US" dirty="0"/>
              <a:t>Disease prevention strategies are absent.</a:t>
            </a:r>
          </a:p>
          <a:p>
            <a:pPr lvl="1">
              <a:spcBef>
                <a:spcPct val="35000"/>
              </a:spcBef>
            </a:pPr>
            <a:r>
              <a:rPr lang="en-US" altLang="en-US" dirty="0"/>
              <a:t>Leads to increased probability of disease</a:t>
            </a:r>
          </a:p>
          <a:p>
            <a:pPr>
              <a:spcBef>
                <a:spcPct val="35000"/>
              </a:spcBef>
            </a:pPr>
            <a:r>
              <a:rPr lang="en-US" altLang="en-US" dirty="0"/>
              <a:t>Homeless population includes:</a:t>
            </a:r>
          </a:p>
          <a:p>
            <a:pPr lvl="1">
              <a:spcBef>
                <a:spcPct val="35000"/>
              </a:spcBef>
            </a:pPr>
            <a:r>
              <a:rPr lang="en-US" altLang="en-US" dirty="0"/>
              <a:t>Patients with mental illness or prior brain trauma</a:t>
            </a:r>
          </a:p>
          <a:p>
            <a:pPr lvl="1">
              <a:spcBef>
                <a:spcPct val="35000"/>
              </a:spcBef>
            </a:pPr>
            <a:r>
              <a:rPr lang="en-US" altLang="en-US" dirty="0"/>
              <a:t>Domestic violence victims</a:t>
            </a:r>
          </a:p>
          <a:p>
            <a:pPr lvl="1">
              <a:spcBef>
                <a:spcPct val="35000"/>
              </a:spcBef>
            </a:pPr>
            <a:r>
              <a:rPr lang="en-US" altLang="en-US" dirty="0"/>
              <a:t>Addicts</a:t>
            </a:r>
          </a:p>
          <a:p>
            <a:pPr lvl="1">
              <a:spcBef>
                <a:spcPct val="35000"/>
              </a:spcBef>
            </a:pPr>
            <a:r>
              <a:rPr lang="en-US" altLang="en-US" dirty="0"/>
              <a:t>Impoverished families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pPr>
              <a:lnSpc>
                <a:spcPct val="85000"/>
              </a:lnSpc>
            </a:pPr>
            <a:r>
              <a:rPr lang="en-US" altLang="en-US" dirty="0"/>
              <a:t>Poverty and Homelessness </a:t>
            </a:r>
            <a:r>
              <a:rPr lang="en-US" altLang="en-US" sz="2000" b="0" dirty="0"/>
              <a:t>(2 of 2)</a:t>
            </a:r>
          </a:p>
        </p:txBody>
      </p:sp>
      <p:sp>
        <p:nvSpPr>
          <p:cNvPr id="90115" name="Content Placeholder 2"/>
          <p:cNvSpPr>
            <a:spLocks noGrp="1"/>
          </p:cNvSpPr>
          <p:nvPr>
            <p:ph type="body" idx="1"/>
          </p:nvPr>
        </p:nvSpPr>
        <p:spPr/>
        <p:txBody>
          <a:bodyPr rIns="228600"/>
          <a:lstStyle/>
          <a:p>
            <a:pPr>
              <a:spcBef>
                <a:spcPct val="35000"/>
              </a:spcBef>
            </a:pPr>
            <a:r>
              <a:rPr lang="en-US" altLang="en-US" dirty="0"/>
              <a:t>Advocate for all patients. </a:t>
            </a:r>
          </a:p>
          <a:p>
            <a:pPr>
              <a:spcBef>
                <a:spcPct val="35000"/>
              </a:spcBef>
            </a:pPr>
            <a:r>
              <a:rPr lang="en-US" altLang="en-US" dirty="0"/>
              <a:t>All health care facilities must provide assessment and treatment regardless of the patient’s ability to pay.</a:t>
            </a:r>
          </a:p>
          <a:p>
            <a:pPr>
              <a:spcBef>
                <a:spcPct val="35000"/>
              </a:spcBef>
            </a:pPr>
            <a:r>
              <a:rPr lang="en-US" altLang="en-US" dirty="0"/>
              <a:t>Become familiar with social services resources within your community.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pPr>
              <a:lnSpc>
                <a:spcPct val="85000"/>
              </a:lnSpc>
            </a:pPr>
            <a:r>
              <a:rPr lang="en-US" altLang="en-US" dirty="0"/>
              <a:t>Review</a:t>
            </a:r>
          </a:p>
        </p:txBody>
      </p:sp>
      <p:sp>
        <p:nvSpPr>
          <p:cNvPr id="91139" name="Content Placeholder 2"/>
          <p:cNvSpPr>
            <a:spLocks noGrp="1"/>
          </p:cNvSpPr>
          <p:nvPr>
            <p:ph type="body" idx="1"/>
          </p:nvPr>
        </p:nvSpPr>
        <p:spPr/>
        <p:txBody>
          <a:bodyPr rIns="228600"/>
          <a:lstStyle/>
          <a:p>
            <a:pPr marL="457200" indent="-457200">
              <a:spcBef>
                <a:spcPct val="35000"/>
              </a:spcBef>
              <a:buFontTx/>
              <a:buAutoNum type="arabicPeriod"/>
            </a:pPr>
            <a:r>
              <a:rPr lang="en-US" altLang="en-US" dirty="0"/>
              <a:t>Which of the following is a developmental disorder characterized by impairment of social interaction?</a:t>
            </a:r>
          </a:p>
          <a:p>
            <a:pPr marL="1016000" lvl="1" indent="-444500">
              <a:spcBef>
                <a:spcPct val="35000"/>
              </a:spcBef>
              <a:buFontTx/>
              <a:buAutoNum type="alphaUcPeriod"/>
            </a:pPr>
            <a:r>
              <a:rPr lang="en-US" altLang="en-US" dirty="0"/>
              <a:t>Down syndrome</a:t>
            </a:r>
          </a:p>
          <a:p>
            <a:pPr marL="1016000" lvl="1" indent="-444500">
              <a:spcBef>
                <a:spcPct val="35000"/>
              </a:spcBef>
              <a:buFontTx/>
              <a:buAutoNum type="alphaUcPeriod"/>
            </a:pPr>
            <a:r>
              <a:rPr lang="en-US" altLang="en-US" dirty="0"/>
              <a:t>Autism</a:t>
            </a:r>
          </a:p>
          <a:p>
            <a:pPr marL="1016000" lvl="1" indent="-444500">
              <a:spcBef>
                <a:spcPct val="35000"/>
              </a:spcBef>
              <a:buFontTx/>
              <a:buAutoNum type="alphaUcPeriod"/>
            </a:pPr>
            <a:r>
              <a:rPr lang="en-US" altLang="en-US" dirty="0"/>
              <a:t>Cerebral palsy</a:t>
            </a:r>
          </a:p>
          <a:p>
            <a:pPr marL="1016000" lvl="1" indent="-444500">
              <a:spcBef>
                <a:spcPct val="35000"/>
              </a:spcBef>
              <a:buFontTx/>
              <a:buAutoNum type="alphaUcPeriod"/>
            </a:pPr>
            <a:r>
              <a:rPr lang="en-US" altLang="en-US" dirty="0"/>
              <a:t>Spina bifida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pPr>
              <a:lnSpc>
                <a:spcPct val="85000"/>
              </a:lnSpc>
            </a:pPr>
            <a:r>
              <a:rPr lang="en-US" altLang="en-US" dirty="0"/>
              <a:t>Review</a:t>
            </a:r>
          </a:p>
        </p:txBody>
      </p:sp>
      <p:sp>
        <p:nvSpPr>
          <p:cNvPr id="92163" name="Content Placeholder 2"/>
          <p:cNvSpPr>
            <a:spLocks noGrp="1"/>
          </p:cNvSpPr>
          <p:nvPr>
            <p:ph type="body" idx="1"/>
          </p:nvPr>
        </p:nvSpPr>
        <p:spPr/>
        <p:txBody>
          <a:bodyPr rIns="228600"/>
          <a:lstStyle/>
          <a:p>
            <a:pPr marL="0" indent="0">
              <a:buFontTx/>
              <a:buNone/>
            </a:pPr>
            <a:r>
              <a:rPr lang="en-US" altLang="en-US" b="1" dirty="0"/>
              <a:t>Answer: </a:t>
            </a:r>
            <a:r>
              <a:rPr lang="en-US" altLang="en-US" b="1" dirty="0">
                <a:solidFill>
                  <a:srgbClr val="F37021"/>
                </a:solidFill>
              </a:rPr>
              <a:t>B</a:t>
            </a:r>
          </a:p>
          <a:p>
            <a:pPr marL="0" indent="0">
              <a:buFontTx/>
              <a:buNone/>
            </a:pPr>
            <a:r>
              <a:rPr lang="en-US" altLang="en-US" b="1" dirty="0"/>
              <a:t>Rationale: </a:t>
            </a:r>
            <a:r>
              <a:rPr lang="en-US" altLang="en-US" dirty="0"/>
              <a:t>Autism is a developmental disability characterized by impairment of social interaction. Cerebral palsy and spina bifida are physical disabilities. Down syndrome is characterized by a genetic chromosomal defect.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pPr>
              <a:lnSpc>
                <a:spcPct val="85000"/>
              </a:lnSpc>
            </a:pPr>
            <a:r>
              <a:rPr lang="en-US" altLang="en-US" dirty="0"/>
              <a:t>Review</a:t>
            </a:r>
            <a:endParaRPr lang="en-US" altLang="en-US" sz="2800" b="0" dirty="0"/>
          </a:p>
        </p:txBody>
      </p:sp>
      <p:sp>
        <p:nvSpPr>
          <p:cNvPr id="93187" name="Content Placeholder 2"/>
          <p:cNvSpPr>
            <a:spLocks noGrp="1"/>
          </p:cNvSpPr>
          <p:nvPr>
            <p:ph type="body" idx="1"/>
          </p:nvPr>
        </p:nvSpPr>
        <p:spPr/>
        <p:txBody>
          <a:bodyPr rIns="228600"/>
          <a:lstStyle/>
          <a:p>
            <a:pPr marL="457200" indent="-457200">
              <a:spcBef>
                <a:spcPct val="35000"/>
              </a:spcBef>
              <a:buFontTx/>
              <a:buAutoNum type="arabicPeriod"/>
            </a:pPr>
            <a:r>
              <a:rPr lang="en-US" altLang="en-US" dirty="0"/>
              <a:t>Which of the following is a development disorder characterized by impairment of social interaction?</a:t>
            </a:r>
          </a:p>
          <a:p>
            <a:pPr marL="1016000" lvl="1" indent="-444500">
              <a:spcBef>
                <a:spcPct val="35000"/>
              </a:spcBef>
              <a:buFontTx/>
              <a:buAutoNum type="alphaUcPeriod"/>
            </a:pPr>
            <a:r>
              <a:rPr lang="en-US" altLang="en-US" dirty="0"/>
              <a:t>Down syndrome</a:t>
            </a:r>
            <a:br>
              <a:rPr lang="en-US" altLang="en-US" dirty="0"/>
            </a:br>
            <a:r>
              <a:rPr lang="en-US" altLang="en-US" b="1" dirty="0"/>
              <a:t>Rationale: </a:t>
            </a:r>
            <a:r>
              <a:rPr lang="en-US" altLang="en-US" dirty="0">
                <a:solidFill>
                  <a:srgbClr val="F37021"/>
                </a:solidFill>
              </a:rPr>
              <a:t>Down syndrome is characterized by a genetic chromosomal defect.</a:t>
            </a:r>
          </a:p>
          <a:p>
            <a:pPr marL="1016000" lvl="1" indent="-444500">
              <a:spcBef>
                <a:spcPct val="35000"/>
              </a:spcBef>
              <a:buFontTx/>
              <a:buAutoNum type="alphaUcPeriod"/>
            </a:pPr>
            <a:r>
              <a:rPr lang="en-US" altLang="en-US" dirty="0"/>
              <a:t>Autism</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startAt="3"/>
            </a:pPr>
            <a:r>
              <a:rPr lang="en-US" altLang="en-US" dirty="0"/>
              <a:t>Cerebral palsy</a:t>
            </a:r>
            <a:br>
              <a:rPr lang="en-US" altLang="en-US" dirty="0"/>
            </a:br>
            <a:r>
              <a:rPr lang="en-US" altLang="en-US" b="1" dirty="0"/>
              <a:t>Rationale: </a:t>
            </a:r>
            <a:r>
              <a:rPr lang="en-US" altLang="en-US" dirty="0">
                <a:solidFill>
                  <a:srgbClr val="F37021"/>
                </a:solidFill>
              </a:rPr>
              <a:t>Cerebral palsy is a physical disability. </a:t>
            </a:r>
          </a:p>
          <a:p>
            <a:pPr marL="1016000" lvl="1" indent="-444500">
              <a:spcBef>
                <a:spcPct val="35000"/>
              </a:spcBef>
              <a:buFontTx/>
              <a:buAutoNum type="alphaUcPeriod" startAt="3"/>
            </a:pPr>
            <a:r>
              <a:rPr lang="en-US" altLang="en-US" dirty="0"/>
              <a:t>Spina bifida</a:t>
            </a:r>
            <a:br>
              <a:rPr lang="en-US" altLang="en-US" dirty="0"/>
            </a:br>
            <a:r>
              <a:rPr lang="en-US" altLang="en-US" b="1" dirty="0"/>
              <a:t>Rationale: </a:t>
            </a:r>
            <a:r>
              <a:rPr lang="en-US" altLang="en-US" dirty="0">
                <a:solidFill>
                  <a:srgbClr val="F37021"/>
                </a:solidFill>
              </a:rPr>
              <a:t>Spina bifida is a physical disability.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pPr>
              <a:lnSpc>
                <a:spcPct val="85000"/>
              </a:lnSpc>
            </a:pPr>
            <a:r>
              <a:rPr lang="en-US" altLang="en-US" dirty="0"/>
              <a:t>Review</a:t>
            </a:r>
          </a:p>
        </p:txBody>
      </p:sp>
      <p:sp>
        <p:nvSpPr>
          <p:cNvPr id="95235" name="Content Placeholder 2"/>
          <p:cNvSpPr>
            <a:spLocks noGrp="1"/>
          </p:cNvSpPr>
          <p:nvPr>
            <p:ph type="body" idx="1"/>
          </p:nvPr>
        </p:nvSpPr>
        <p:spPr/>
        <p:txBody>
          <a:bodyPr rIns="228600"/>
          <a:lstStyle/>
          <a:p>
            <a:pPr marL="457200" indent="-457200">
              <a:spcBef>
                <a:spcPct val="35000"/>
              </a:spcBef>
              <a:buFontTx/>
              <a:buAutoNum type="arabicPeriod" startAt="2"/>
            </a:pPr>
            <a:r>
              <a:rPr lang="en-US" altLang="en-US" dirty="0"/>
              <a:t>Known risk factors for Down syndrome include:</a:t>
            </a:r>
          </a:p>
          <a:p>
            <a:pPr marL="1016000" lvl="1" indent="-444500">
              <a:spcBef>
                <a:spcPct val="35000"/>
              </a:spcBef>
              <a:buFontTx/>
              <a:buAutoNum type="alphaUcPeriod"/>
            </a:pPr>
            <a:r>
              <a:rPr lang="en-US" altLang="en-US" dirty="0"/>
              <a:t>smoking.</a:t>
            </a:r>
          </a:p>
          <a:p>
            <a:pPr marL="1016000" lvl="1" indent="-444500">
              <a:spcBef>
                <a:spcPct val="35000"/>
              </a:spcBef>
              <a:buFontTx/>
              <a:buAutoNum type="alphaUcPeriod"/>
            </a:pPr>
            <a:r>
              <a:rPr lang="en-US" altLang="en-US" dirty="0"/>
              <a:t>traumatic brain injury at birth.</a:t>
            </a:r>
          </a:p>
          <a:p>
            <a:pPr marL="1016000" lvl="1" indent="-444500">
              <a:spcBef>
                <a:spcPct val="35000"/>
              </a:spcBef>
              <a:buFontTx/>
              <a:buAutoNum type="alphaUcPeriod"/>
            </a:pPr>
            <a:r>
              <a:rPr lang="en-US" altLang="en-US" dirty="0"/>
              <a:t>increased maternal age.</a:t>
            </a:r>
          </a:p>
          <a:p>
            <a:pPr marL="1016000" lvl="1" indent="-444500">
              <a:spcBef>
                <a:spcPct val="35000"/>
              </a:spcBef>
              <a:buFontTx/>
              <a:buAutoNum type="alphaUcPeriod"/>
            </a:pPr>
            <a:r>
              <a:rPr lang="en-US" altLang="en-US" dirty="0"/>
              <a:t>lack of vitamin B.</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nSpc>
                <a:spcPct val="85000"/>
              </a:lnSpc>
            </a:pPr>
            <a:r>
              <a:rPr lang="en-US" altLang="en-US" dirty="0"/>
              <a:t>Intellectual Disability </a:t>
            </a:r>
            <a:r>
              <a:rPr lang="en-US" altLang="en-US" sz="2000" b="0" dirty="0"/>
              <a:t>(1 of 3)</a:t>
            </a:r>
          </a:p>
        </p:txBody>
      </p:sp>
      <p:sp>
        <p:nvSpPr>
          <p:cNvPr id="11267" name="Content Placeholder 2"/>
          <p:cNvSpPr>
            <a:spLocks noGrp="1"/>
          </p:cNvSpPr>
          <p:nvPr>
            <p:ph type="body" idx="1"/>
          </p:nvPr>
        </p:nvSpPr>
        <p:spPr/>
        <p:txBody>
          <a:bodyPr rIns="228600"/>
          <a:lstStyle/>
          <a:p>
            <a:pPr>
              <a:spcBef>
                <a:spcPct val="35000"/>
              </a:spcBef>
            </a:pPr>
            <a:r>
              <a:rPr lang="en-US" altLang="en-US" dirty="0"/>
              <a:t>Developmental disability</a:t>
            </a:r>
          </a:p>
          <a:p>
            <a:pPr lvl="1">
              <a:spcBef>
                <a:spcPct val="35000"/>
              </a:spcBef>
            </a:pPr>
            <a:r>
              <a:rPr lang="en-US" altLang="en-US" dirty="0"/>
              <a:t>Conditions that may impair development with physical ability, learning, language development, or behavioral coping skills.</a:t>
            </a:r>
          </a:p>
          <a:p>
            <a:pPr>
              <a:spcBef>
                <a:spcPct val="35000"/>
              </a:spcBef>
            </a:pPr>
            <a:r>
              <a:rPr lang="en-US" altLang="en-US" dirty="0"/>
              <a:t>Intellectual disability</a:t>
            </a:r>
          </a:p>
          <a:p>
            <a:pPr lvl="1">
              <a:spcBef>
                <a:spcPct val="35000"/>
              </a:spcBef>
            </a:pPr>
            <a:r>
              <a:rPr lang="en-US" altLang="en-US" dirty="0"/>
              <a:t>Subset of developmental disability</a:t>
            </a:r>
          </a:p>
          <a:p>
            <a:pPr lvl="1">
              <a:spcBef>
                <a:spcPct val="35000"/>
              </a:spcBef>
            </a:pPr>
            <a:r>
              <a:rPr lang="en-US" altLang="en-US" dirty="0"/>
              <a:t>Significant limitations in intellectual functioning and skills needed for daily living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pPr>
              <a:lnSpc>
                <a:spcPct val="85000"/>
              </a:lnSpc>
            </a:pPr>
            <a:r>
              <a:rPr lang="en-US" altLang="en-US" dirty="0"/>
              <a:t>Review</a:t>
            </a:r>
          </a:p>
        </p:txBody>
      </p:sp>
      <p:sp>
        <p:nvSpPr>
          <p:cNvPr id="96259" name="Content Placeholder 2"/>
          <p:cNvSpPr>
            <a:spLocks noGrp="1"/>
          </p:cNvSpPr>
          <p:nvPr>
            <p:ph type="body" idx="1"/>
          </p:nvPr>
        </p:nvSpPr>
        <p:spPr/>
        <p:txBody>
          <a:bodyPr rIns="228600"/>
          <a:lstStyle/>
          <a:p>
            <a:pPr marL="0" indent="0">
              <a:buFontTx/>
              <a:buNone/>
            </a:pPr>
            <a:r>
              <a:rPr lang="en-US" altLang="en-US" b="1" dirty="0"/>
              <a:t>Answer: </a:t>
            </a:r>
            <a:r>
              <a:rPr lang="en-US" altLang="en-US" b="1" dirty="0">
                <a:solidFill>
                  <a:srgbClr val="F37021"/>
                </a:solidFill>
              </a:rPr>
              <a:t>C</a:t>
            </a:r>
          </a:p>
          <a:p>
            <a:pPr marL="0" indent="0">
              <a:spcBef>
                <a:spcPct val="35000"/>
              </a:spcBef>
              <a:buFontTx/>
              <a:buNone/>
            </a:pPr>
            <a:r>
              <a:rPr lang="en-US" altLang="en-US" b="1" dirty="0"/>
              <a:t>Rationale: </a:t>
            </a:r>
            <a:r>
              <a:rPr lang="en-US" altLang="en-US" dirty="0"/>
              <a:t>Increased maternal age, along with a family history of Down syndrome, are risk factors of Down syndrome.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pPr>
              <a:lnSpc>
                <a:spcPct val="85000"/>
              </a:lnSpc>
            </a:pPr>
            <a:r>
              <a:rPr lang="en-US" altLang="en-US" dirty="0"/>
              <a:t>Review</a:t>
            </a:r>
            <a:endParaRPr lang="en-US" altLang="en-US" sz="2800" b="0" dirty="0"/>
          </a:p>
        </p:txBody>
      </p:sp>
      <p:sp>
        <p:nvSpPr>
          <p:cNvPr id="97283" name="Content Placeholder 2"/>
          <p:cNvSpPr>
            <a:spLocks noGrp="1"/>
          </p:cNvSpPr>
          <p:nvPr>
            <p:ph type="body" idx="1"/>
          </p:nvPr>
        </p:nvSpPr>
        <p:spPr/>
        <p:txBody>
          <a:bodyPr rIns="228600"/>
          <a:lstStyle/>
          <a:p>
            <a:pPr marL="457200" indent="-457200">
              <a:spcBef>
                <a:spcPct val="35000"/>
              </a:spcBef>
              <a:buFontTx/>
              <a:buAutoNum type="arabicPeriod" startAt="2"/>
            </a:pPr>
            <a:r>
              <a:rPr lang="en-US" altLang="en-US" dirty="0"/>
              <a:t>Known risk factors for Down syndrome include:</a:t>
            </a:r>
          </a:p>
          <a:p>
            <a:pPr marL="1016000" lvl="1" indent="-444500">
              <a:spcBef>
                <a:spcPct val="35000"/>
              </a:spcBef>
              <a:buFontTx/>
              <a:buAutoNum type="alphaUcPeriod"/>
            </a:pPr>
            <a:r>
              <a:rPr lang="en-US" altLang="en-US" dirty="0"/>
              <a:t>smoking.</a:t>
            </a:r>
            <a:br>
              <a:rPr lang="en-US" altLang="en-US" dirty="0"/>
            </a:br>
            <a:r>
              <a:rPr lang="en-US" altLang="en-US" b="1" dirty="0"/>
              <a:t>Rationale: </a:t>
            </a:r>
            <a:r>
              <a:rPr lang="en-US" altLang="en-US" dirty="0">
                <a:solidFill>
                  <a:srgbClr val="F37021"/>
                </a:solidFill>
              </a:rPr>
              <a:t>Smoking is a risk factor for many conditions.</a:t>
            </a:r>
          </a:p>
          <a:p>
            <a:pPr marL="1016000" lvl="1" indent="-444500">
              <a:spcBef>
                <a:spcPct val="35000"/>
              </a:spcBef>
              <a:buFontTx/>
              <a:buAutoNum type="alphaUcPeriod"/>
            </a:pPr>
            <a:r>
              <a:rPr lang="en-US" altLang="en-US" dirty="0"/>
              <a:t>traumatic brain injury at birth.</a:t>
            </a:r>
            <a:br>
              <a:rPr lang="en-US" altLang="en-US" dirty="0"/>
            </a:br>
            <a:r>
              <a:rPr lang="en-US" altLang="en-US" b="1" dirty="0"/>
              <a:t>Rationale: </a:t>
            </a:r>
            <a:r>
              <a:rPr lang="en-US" altLang="en-US" dirty="0">
                <a:solidFill>
                  <a:srgbClr val="F37021"/>
                </a:solidFill>
              </a:rPr>
              <a:t>TBI is a risk factor of cerebral palsy.</a:t>
            </a:r>
          </a:p>
          <a:p>
            <a:pPr marL="1016000" lvl="1" indent="-444500">
              <a:spcBef>
                <a:spcPct val="35000"/>
              </a:spcBef>
              <a:buFontTx/>
              <a:buAutoNum type="alphaUcPeriod" startAt="3"/>
            </a:pPr>
            <a:r>
              <a:rPr lang="en-US" altLang="en-US" dirty="0"/>
              <a:t>increased maternal age.                      </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startAt="3"/>
            </a:pPr>
            <a:r>
              <a:rPr lang="en-US" altLang="en-US" dirty="0"/>
              <a:t>lack of vitamin B.                              </a:t>
            </a:r>
            <a:br>
              <a:rPr lang="en-US" altLang="en-US" dirty="0"/>
            </a:br>
            <a:r>
              <a:rPr lang="en-US" altLang="en-US" b="1" dirty="0"/>
              <a:t>Rationale: </a:t>
            </a:r>
            <a:r>
              <a:rPr lang="en-US" altLang="en-US" dirty="0">
                <a:solidFill>
                  <a:srgbClr val="F37021"/>
                </a:solidFill>
              </a:rPr>
              <a:t>This is a risk factor for spina bifida.</a:t>
            </a:r>
          </a:p>
          <a:p>
            <a:pPr marL="1016000" lvl="1" indent="-444500">
              <a:spcBef>
                <a:spcPct val="35000"/>
              </a:spcBef>
              <a:buFontTx/>
              <a:buAutoNum type="alphaUcPeriod"/>
            </a:pPr>
            <a:endParaRPr lang="en-US" altLang="en-US" dirty="0">
              <a:solidFill>
                <a:srgbClr val="F3702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pPr>
              <a:lnSpc>
                <a:spcPct val="85000"/>
              </a:lnSpc>
            </a:pPr>
            <a:r>
              <a:rPr lang="en-US" altLang="en-US" dirty="0"/>
              <a:t>Review</a:t>
            </a:r>
          </a:p>
        </p:txBody>
      </p:sp>
      <p:sp>
        <p:nvSpPr>
          <p:cNvPr id="99331" name="Content Placeholder 2"/>
          <p:cNvSpPr>
            <a:spLocks noGrp="1"/>
          </p:cNvSpPr>
          <p:nvPr>
            <p:ph type="body" idx="1"/>
          </p:nvPr>
        </p:nvSpPr>
        <p:spPr/>
        <p:txBody>
          <a:bodyPr rIns="228600"/>
          <a:lstStyle/>
          <a:p>
            <a:pPr marL="457200" indent="-457200">
              <a:spcBef>
                <a:spcPct val="35000"/>
              </a:spcBef>
              <a:buFontTx/>
              <a:buAutoNum type="arabicPeriod" startAt="3"/>
            </a:pPr>
            <a:r>
              <a:rPr lang="en-US" altLang="en-US" dirty="0"/>
              <a:t>Which of the following may be difficult to perform on a patient with Down syndrome?</a:t>
            </a:r>
          </a:p>
          <a:p>
            <a:pPr marL="1016000" lvl="1" indent="-444500">
              <a:spcBef>
                <a:spcPct val="35000"/>
              </a:spcBef>
              <a:buFontTx/>
              <a:buAutoNum type="alphaUcPeriod"/>
            </a:pPr>
            <a:r>
              <a:rPr lang="en-US" altLang="en-US" dirty="0"/>
              <a:t>CPR</a:t>
            </a:r>
          </a:p>
          <a:p>
            <a:pPr marL="1016000" lvl="1" indent="-444500">
              <a:spcBef>
                <a:spcPct val="35000"/>
              </a:spcBef>
              <a:buFontTx/>
              <a:buAutoNum type="alphaUcPeriod"/>
            </a:pPr>
            <a:r>
              <a:rPr lang="en-US" altLang="en-US" dirty="0"/>
              <a:t>Pulse oximetry</a:t>
            </a:r>
          </a:p>
          <a:p>
            <a:pPr marL="1016000" lvl="1" indent="-444500">
              <a:spcBef>
                <a:spcPct val="35000"/>
              </a:spcBef>
              <a:buFontTx/>
              <a:buAutoNum type="alphaUcPeriod"/>
            </a:pPr>
            <a:r>
              <a:rPr lang="en-US" altLang="en-US" dirty="0"/>
              <a:t>Splinting</a:t>
            </a:r>
          </a:p>
          <a:p>
            <a:pPr marL="1016000" lvl="1" indent="-444500">
              <a:spcBef>
                <a:spcPct val="35000"/>
              </a:spcBef>
              <a:buFontTx/>
              <a:buAutoNum type="alphaUcPeriod"/>
            </a:pPr>
            <a:r>
              <a:rPr lang="en-US" altLang="en-US" dirty="0"/>
              <a:t>Intubation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pPr>
              <a:lnSpc>
                <a:spcPct val="85000"/>
              </a:lnSpc>
            </a:pPr>
            <a:r>
              <a:rPr lang="en-US" altLang="en-US" dirty="0"/>
              <a:t>Review</a:t>
            </a:r>
          </a:p>
        </p:txBody>
      </p:sp>
      <p:sp>
        <p:nvSpPr>
          <p:cNvPr id="100355" name="Content Placeholder 2"/>
          <p:cNvSpPr>
            <a:spLocks noGrp="1"/>
          </p:cNvSpPr>
          <p:nvPr>
            <p:ph type="body" idx="1"/>
          </p:nvPr>
        </p:nvSpPr>
        <p:spPr/>
        <p:txBody>
          <a:bodyPr rIns="228600"/>
          <a:lstStyle/>
          <a:p>
            <a:pPr marL="0" indent="0">
              <a:buFontTx/>
              <a:buNone/>
            </a:pPr>
            <a:r>
              <a:rPr lang="en-US" altLang="en-US" b="1" dirty="0"/>
              <a:t>Answer: </a:t>
            </a:r>
            <a:r>
              <a:rPr lang="en-US" altLang="en-US" b="1" dirty="0">
                <a:solidFill>
                  <a:srgbClr val="F37021"/>
                </a:solidFill>
              </a:rPr>
              <a:t>D</a:t>
            </a:r>
          </a:p>
          <a:p>
            <a:pPr marL="0" indent="0">
              <a:spcBef>
                <a:spcPct val="35000"/>
              </a:spcBef>
              <a:buFontTx/>
              <a:buNone/>
            </a:pPr>
            <a:r>
              <a:rPr lang="en-US" altLang="en-US" b="1" dirty="0"/>
              <a:t>Rationale: </a:t>
            </a:r>
            <a:r>
              <a:rPr lang="en-US" altLang="en-US" dirty="0"/>
              <a:t>Intubation may be difficult because patients with Down syndrome often have large tongues and small oral and nasal cavities.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pPr>
              <a:lnSpc>
                <a:spcPct val="85000"/>
              </a:lnSpc>
            </a:pPr>
            <a:r>
              <a:rPr lang="en-US" altLang="en-US" dirty="0"/>
              <a:t>Review</a:t>
            </a:r>
          </a:p>
        </p:txBody>
      </p:sp>
      <p:sp>
        <p:nvSpPr>
          <p:cNvPr id="101379" name="Content Placeholder 2"/>
          <p:cNvSpPr>
            <a:spLocks noGrp="1"/>
          </p:cNvSpPr>
          <p:nvPr>
            <p:ph type="body" idx="1"/>
          </p:nvPr>
        </p:nvSpPr>
        <p:spPr/>
        <p:txBody>
          <a:bodyPr rIns="228600"/>
          <a:lstStyle/>
          <a:p>
            <a:pPr marL="457200" indent="-457200">
              <a:spcBef>
                <a:spcPct val="35000"/>
              </a:spcBef>
              <a:buFontTx/>
              <a:buAutoNum type="arabicPeriod" startAt="3"/>
            </a:pPr>
            <a:r>
              <a:rPr lang="en-US" altLang="en-US" dirty="0"/>
              <a:t>Which of the following may be difficult to perform on a patient with Down syndrome?</a:t>
            </a:r>
          </a:p>
          <a:p>
            <a:pPr marL="1016000" lvl="1" indent="-444500">
              <a:spcBef>
                <a:spcPct val="35000"/>
              </a:spcBef>
              <a:buFontTx/>
              <a:buAutoNum type="alphaUcPeriod"/>
            </a:pPr>
            <a:r>
              <a:rPr lang="en-US" altLang="en-US" dirty="0"/>
              <a:t>CPR</a:t>
            </a:r>
            <a:br>
              <a:rPr lang="en-US" altLang="en-US" dirty="0"/>
            </a:br>
            <a:r>
              <a:rPr lang="en-US" altLang="en-US" b="1" dirty="0"/>
              <a:t>Rationale: </a:t>
            </a:r>
            <a:r>
              <a:rPr lang="en-US" altLang="en-US" dirty="0">
                <a:solidFill>
                  <a:srgbClr val="F37021"/>
                </a:solidFill>
              </a:rPr>
              <a:t>This should not be difficult.</a:t>
            </a:r>
          </a:p>
          <a:p>
            <a:pPr marL="1016000" lvl="1" indent="-444500">
              <a:spcBef>
                <a:spcPct val="35000"/>
              </a:spcBef>
              <a:buFontTx/>
              <a:buAutoNum type="alphaUcPeriod"/>
            </a:pPr>
            <a:r>
              <a:rPr lang="en-US" altLang="en-US" dirty="0"/>
              <a:t>Pulse oximetry</a:t>
            </a:r>
            <a:br>
              <a:rPr lang="en-US" altLang="en-US" dirty="0"/>
            </a:br>
            <a:r>
              <a:rPr lang="en-US" altLang="en-US" b="1" dirty="0"/>
              <a:t>Rationale: </a:t>
            </a:r>
            <a:r>
              <a:rPr lang="en-US" altLang="en-US" dirty="0">
                <a:solidFill>
                  <a:srgbClr val="F37021"/>
                </a:solidFill>
              </a:rPr>
              <a:t>This should not be difficult.</a:t>
            </a:r>
          </a:p>
          <a:p>
            <a:pPr marL="1016000" lvl="1" indent="-444500">
              <a:spcBef>
                <a:spcPct val="35000"/>
              </a:spcBef>
              <a:buFontTx/>
              <a:buAutoNum type="alphaUcPeriod"/>
            </a:pPr>
            <a:r>
              <a:rPr lang="en-US" altLang="en-US" dirty="0"/>
              <a:t>Splinting</a:t>
            </a:r>
            <a:br>
              <a:rPr lang="en-US" altLang="en-US" dirty="0"/>
            </a:br>
            <a:r>
              <a:rPr lang="en-US" altLang="en-US" b="1" dirty="0"/>
              <a:t>Rationale: </a:t>
            </a:r>
            <a:r>
              <a:rPr lang="en-US" altLang="en-US" dirty="0">
                <a:solidFill>
                  <a:srgbClr val="F37021"/>
                </a:solidFill>
              </a:rPr>
              <a:t>This should not be difficult.</a:t>
            </a:r>
          </a:p>
          <a:p>
            <a:pPr marL="1016000" lvl="1" indent="-444500">
              <a:spcBef>
                <a:spcPct val="35000"/>
              </a:spcBef>
              <a:buFontTx/>
              <a:buAutoNum type="alphaUcPeriod"/>
            </a:pPr>
            <a:r>
              <a:rPr lang="en-US" altLang="en-US" dirty="0"/>
              <a:t>Intubation</a:t>
            </a:r>
            <a:br>
              <a:rPr lang="en-US" altLang="en-US" dirty="0"/>
            </a:br>
            <a:r>
              <a:rPr lang="en-US" altLang="en-US" b="1" dirty="0"/>
              <a:t>Rationale: </a:t>
            </a:r>
            <a:r>
              <a:rPr lang="en-US" altLang="en-US" dirty="0">
                <a:solidFill>
                  <a:srgbClr val="F37021"/>
                </a:solidFill>
              </a:rPr>
              <a:t>Correct answer</a:t>
            </a:r>
            <a:endParaRPr lang="en-US" altLang="en-US" sz="2000" dirty="0">
              <a:solidFill>
                <a:srgbClr val="F3702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pPr>
              <a:lnSpc>
                <a:spcPct val="85000"/>
              </a:lnSpc>
            </a:pPr>
            <a:r>
              <a:rPr lang="en-US" altLang="en-US" dirty="0"/>
              <a:t>Review</a:t>
            </a:r>
          </a:p>
        </p:txBody>
      </p:sp>
      <p:sp>
        <p:nvSpPr>
          <p:cNvPr id="102403" name="Content Placeholder 2"/>
          <p:cNvSpPr>
            <a:spLocks noGrp="1"/>
          </p:cNvSpPr>
          <p:nvPr>
            <p:ph type="body" idx="1"/>
          </p:nvPr>
        </p:nvSpPr>
        <p:spPr/>
        <p:txBody>
          <a:bodyPr rIns="228600"/>
          <a:lstStyle/>
          <a:p>
            <a:pPr marL="457200" indent="-457200">
              <a:spcBef>
                <a:spcPct val="35000"/>
              </a:spcBef>
              <a:buFontTx/>
              <a:buAutoNum type="arabicPeriod" startAt="4"/>
            </a:pPr>
            <a:r>
              <a:rPr lang="en-US" altLang="en-US" dirty="0"/>
              <a:t>Most patients with this disease also have hydrocephalus.</a:t>
            </a:r>
          </a:p>
          <a:p>
            <a:pPr marL="1016000" lvl="1" indent="-444500">
              <a:spcBef>
                <a:spcPct val="35000"/>
              </a:spcBef>
              <a:buFontTx/>
              <a:buAutoNum type="alphaUcPeriod"/>
            </a:pPr>
            <a:r>
              <a:rPr lang="en-US" altLang="en-US" dirty="0"/>
              <a:t>Paralysis</a:t>
            </a:r>
          </a:p>
          <a:p>
            <a:pPr marL="1016000" lvl="1" indent="-444500">
              <a:spcBef>
                <a:spcPct val="35000"/>
              </a:spcBef>
              <a:buFontTx/>
              <a:buAutoNum type="alphaUcPeriod"/>
            </a:pPr>
            <a:r>
              <a:rPr lang="en-US" altLang="en-US" dirty="0"/>
              <a:t>Down syndrome</a:t>
            </a:r>
          </a:p>
          <a:p>
            <a:pPr marL="1016000" lvl="1" indent="-444500">
              <a:spcBef>
                <a:spcPct val="35000"/>
              </a:spcBef>
              <a:buFontTx/>
              <a:buAutoNum type="alphaUcPeriod"/>
            </a:pPr>
            <a:r>
              <a:rPr lang="en-US" altLang="en-US" dirty="0"/>
              <a:t>Spina bifida</a:t>
            </a:r>
          </a:p>
          <a:p>
            <a:pPr marL="1016000" lvl="1" indent="-444500">
              <a:spcBef>
                <a:spcPct val="35000"/>
              </a:spcBef>
              <a:buFontTx/>
              <a:buAutoNum type="alphaUcPeriod"/>
            </a:pPr>
            <a:r>
              <a:rPr lang="en-US" altLang="en-US" dirty="0"/>
              <a:t>Cerebral palsy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pPr>
              <a:lnSpc>
                <a:spcPct val="85000"/>
              </a:lnSpc>
            </a:pPr>
            <a:r>
              <a:rPr lang="en-US" altLang="en-US" dirty="0"/>
              <a:t>Review</a:t>
            </a:r>
          </a:p>
        </p:txBody>
      </p:sp>
      <p:sp>
        <p:nvSpPr>
          <p:cNvPr id="103427" name="Content Placeholder 2"/>
          <p:cNvSpPr>
            <a:spLocks noGrp="1"/>
          </p:cNvSpPr>
          <p:nvPr>
            <p:ph type="body" idx="1"/>
          </p:nvPr>
        </p:nvSpPr>
        <p:spPr/>
        <p:txBody>
          <a:bodyPr rIns="228600"/>
          <a:lstStyle/>
          <a:p>
            <a:pPr marL="0" indent="0">
              <a:buFontTx/>
              <a:buNone/>
            </a:pPr>
            <a:r>
              <a:rPr lang="en-US" altLang="en-US" b="1" dirty="0"/>
              <a:t>Answer: </a:t>
            </a:r>
            <a:r>
              <a:rPr lang="en-US" altLang="en-US" b="1" dirty="0">
                <a:solidFill>
                  <a:srgbClr val="F37021"/>
                </a:solidFill>
              </a:rPr>
              <a:t>C</a:t>
            </a:r>
          </a:p>
          <a:p>
            <a:pPr marL="0" indent="0">
              <a:spcBef>
                <a:spcPct val="35000"/>
              </a:spcBef>
              <a:buFontTx/>
              <a:buNone/>
            </a:pPr>
            <a:r>
              <a:rPr lang="en-US" altLang="en-US" b="1" dirty="0"/>
              <a:t>Rationale: </a:t>
            </a:r>
            <a:r>
              <a:rPr lang="en-US" altLang="en-US" dirty="0"/>
              <a:t>Most patients with spina bifida also have hydrocephalus, which requires the placement of a shunt.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pPr>
              <a:lnSpc>
                <a:spcPct val="85000"/>
              </a:lnSpc>
            </a:pPr>
            <a:r>
              <a:rPr lang="en-US" altLang="en-US" dirty="0"/>
              <a:t>Review</a:t>
            </a:r>
          </a:p>
        </p:txBody>
      </p:sp>
      <p:sp>
        <p:nvSpPr>
          <p:cNvPr id="104451" name="Content Placeholder 2"/>
          <p:cNvSpPr>
            <a:spLocks noGrp="1"/>
          </p:cNvSpPr>
          <p:nvPr>
            <p:ph type="body" idx="1"/>
          </p:nvPr>
        </p:nvSpPr>
        <p:spPr/>
        <p:txBody>
          <a:bodyPr rIns="228600"/>
          <a:lstStyle/>
          <a:p>
            <a:pPr marL="457200" indent="-457200">
              <a:spcBef>
                <a:spcPct val="35000"/>
              </a:spcBef>
              <a:buFontTx/>
              <a:buAutoNum type="arabicPeriod" startAt="4"/>
            </a:pPr>
            <a:r>
              <a:rPr lang="en-US" altLang="en-US" dirty="0"/>
              <a:t>Most patients with this disease also have hydrocephalus.</a:t>
            </a:r>
          </a:p>
          <a:p>
            <a:pPr marL="1016000" lvl="1" indent="-444500">
              <a:spcBef>
                <a:spcPct val="35000"/>
              </a:spcBef>
              <a:buFontTx/>
              <a:buAutoNum type="alphaUcPeriod"/>
            </a:pPr>
            <a:r>
              <a:rPr lang="en-US" altLang="en-US" dirty="0"/>
              <a:t>Paralysis</a:t>
            </a:r>
            <a:br>
              <a:rPr lang="en-US" altLang="en-US" dirty="0"/>
            </a:br>
            <a:r>
              <a:rPr lang="en-US" altLang="en-US" b="1" dirty="0"/>
              <a:t>Rationale: </a:t>
            </a:r>
            <a:r>
              <a:rPr lang="en-US" altLang="en-US" dirty="0">
                <a:solidFill>
                  <a:srgbClr val="F37021"/>
                </a:solidFill>
              </a:rPr>
              <a:t>This is not the correct answer.</a:t>
            </a:r>
          </a:p>
          <a:p>
            <a:pPr marL="1016000" lvl="1" indent="-444500">
              <a:spcBef>
                <a:spcPct val="35000"/>
              </a:spcBef>
              <a:buFontTx/>
              <a:buAutoNum type="alphaUcPeriod"/>
            </a:pPr>
            <a:r>
              <a:rPr lang="en-US" altLang="en-US" dirty="0"/>
              <a:t>Down syndrome</a:t>
            </a:r>
            <a:br>
              <a:rPr lang="en-US" altLang="en-US" dirty="0"/>
            </a:br>
            <a:r>
              <a:rPr lang="en-US" altLang="en-US" b="1" dirty="0"/>
              <a:t>Rationale: </a:t>
            </a:r>
            <a:r>
              <a:rPr lang="en-US" altLang="en-US" dirty="0">
                <a:solidFill>
                  <a:srgbClr val="F37021"/>
                </a:solidFill>
              </a:rPr>
              <a:t>This is not the correct answer.</a:t>
            </a:r>
          </a:p>
          <a:p>
            <a:pPr marL="1016000" lvl="1" indent="-444500">
              <a:spcBef>
                <a:spcPct val="35000"/>
              </a:spcBef>
              <a:buFontTx/>
              <a:buAutoNum type="alphaUcPeriod"/>
            </a:pPr>
            <a:r>
              <a:rPr lang="en-US" altLang="en-US" dirty="0"/>
              <a:t>Spina bifida</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a:pPr>
            <a:r>
              <a:rPr lang="en-US" altLang="en-US" dirty="0"/>
              <a:t>Cerebral palsy</a:t>
            </a:r>
            <a:br>
              <a:rPr lang="en-US" altLang="en-US" dirty="0"/>
            </a:br>
            <a:r>
              <a:rPr lang="en-US" altLang="en-US" b="1" dirty="0"/>
              <a:t>Rationale: </a:t>
            </a:r>
            <a:r>
              <a:rPr lang="en-US" altLang="en-US" dirty="0">
                <a:solidFill>
                  <a:srgbClr val="F37021"/>
                </a:solidFill>
              </a:rPr>
              <a:t>This is not the correct answer.</a:t>
            </a:r>
            <a:endParaRPr lang="en-US" altLang="en-US" sz="2000" dirty="0">
              <a:solidFill>
                <a:srgbClr val="F3702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pPr>
              <a:lnSpc>
                <a:spcPct val="85000"/>
              </a:lnSpc>
            </a:pPr>
            <a:r>
              <a:rPr lang="en-US" altLang="en-US" dirty="0"/>
              <a:t>Review</a:t>
            </a:r>
          </a:p>
        </p:txBody>
      </p:sp>
      <p:sp>
        <p:nvSpPr>
          <p:cNvPr id="105475" name="Content Placeholder 2"/>
          <p:cNvSpPr>
            <a:spLocks noGrp="1"/>
          </p:cNvSpPr>
          <p:nvPr>
            <p:ph type="body" idx="1"/>
          </p:nvPr>
        </p:nvSpPr>
        <p:spPr/>
        <p:txBody>
          <a:bodyPr rIns="228600"/>
          <a:lstStyle/>
          <a:p>
            <a:pPr marL="457200" indent="-457200">
              <a:spcBef>
                <a:spcPct val="35000"/>
              </a:spcBef>
              <a:buFontTx/>
              <a:buAutoNum type="arabicPeriod" startAt="5"/>
            </a:pPr>
            <a:r>
              <a:rPr lang="en-US" altLang="en-US" dirty="0"/>
              <a:t>What does the DOPE mnemonic help you to recognize?</a:t>
            </a:r>
          </a:p>
          <a:p>
            <a:pPr marL="1016000" lvl="1" indent="-444500">
              <a:spcBef>
                <a:spcPct val="35000"/>
              </a:spcBef>
              <a:buFontTx/>
              <a:buAutoNum type="alphaUcPeriod"/>
            </a:pPr>
            <a:r>
              <a:rPr lang="en-US" altLang="en-US" dirty="0"/>
              <a:t>Causes of airway obstruction</a:t>
            </a:r>
          </a:p>
          <a:p>
            <a:pPr marL="1016000" lvl="1" indent="-444500">
              <a:spcBef>
                <a:spcPct val="35000"/>
              </a:spcBef>
              <a:buFontTx/>
              <a:buAutoNum type="alphaUcPeriod"/>
            </a:pPr>
            <a:r>
              <a:rPr lang="en-US" altLang="en-US" dirty="0"/>
              <a:t>Risk factors for patients using technology assistance</a:t>
            </a:r>
          </a:p>
          <a:p>
            <a:pPr marL="1016000" lvl="1" indent="-444500">
              <a:spcBef>
                <a:spcPct val="35000"/>
              </a:spcBef>
              <a:buFontTx/>
              <a:buAutoNum type="alphaUcPeriod"/>
            </a:pPr>
            <a:r>
              <a:rPr lang="en-US" altLang="en-US" dirty="0"/>
              <a:t>Questions to ask patients with pacemakers</a:t>
            </a:r>
          </a:p>
          <a:p>
            <a:pPr marL="1016000" lvl="1" indent="-444500">
              <a:spcBef>
                <a:spcPct val="35000"/>
              </a:spcBef>
              <a:buFontTx/>
              <a:buAutoNum type="alphaUcPeriod"/>
            </a:pPr>
            <a:r>
              <a:rPr lang="en-US" altLang="en-US" dirty="0"/>
              <a:t>A vagal nerve stimulator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pPr>
              <a:lnSpc>
                <a:spcPct val="85000"/>
              </a:lnSpc>
            </a:pPr>
            <a:r>
              <a:rPr lang="en-US" altLang="en-US" dirty="0"/>
              <a:t>Review</a:t>
            </a:r>
          </a:p>
        </p:txBody>
      </p:sp>
      <p:sp>
        <p:nvSpPr>
          <p:cNvPr id="106499" name="Content Placeholder 2"/>
          <p:cNvSpPr>
            <a:spLocks noGrp="1"/>
          </p:cNvSpPr>
          <p:nvPr>
            <p:ph type="body" idx="1"/>
          </p:nvPr>
        </p:nvSpPr>
        <p:spPr/>
        <p:txBody>
          <a:bodyPr rIns="228600"/>
          <a:lstStyle/>
          <a:p>
            <a:pPr marL="0" indent="0">
              <a:buFontTx/>
              <a:buNone/>
            </a:pPr>
            <a:r>
              <a:rPr lang="en-US" altLang="en-US" b="1" dirty="0"/>
              <a:t>Answer: </a:t>
            </a:r>
            <a:r>
              <a:rPr lang="en-US" altLang="en-US" b="1" dirty="0">
                <a:solidFill>
                  <a:srgbClr val="F37021"/>
                </a:solidFill>
              </a:rPr>
              <a:t>A</a:t>
            </a:r>
          </a:p>
          <a:p>
            <a:pPr marL="0" indent="0">
              <a:buFontTx/>
              <a:buNone/>
            </a:pPr>
            <a:r>
              <a:rPr lang="en-US" altLang="en-US" b="1" dirty="0"/>
              <a:t>Rationale: </a:t>
            </a:r>
            <a:r>
              <a:rPr lang="en-US" altLang="en-US" dirty="0"/>
              <a:t>The DOPE mnemonic helps you to recognize causes of airway obstruction in patients using technology assistance.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266</TotalTime>
  <Words>9977</Words>
  <Application>Microsoft Macintosh PowerPoint</Application>
  <PresentationFormat>Widescreen</PresentationFormat>
  <Paragraphs>1248</Paragraphs>
  <Slides>115</Slides>
  <Notes>101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115</vt:i4>
      </vt:variant>
    </vt:vector>
  </HeadingPairs>
  <TitlesOfParts>
    <vt:vector size="120" baseType="lpstr">
      <vt:lpstr>Arial</vt:lpstr>
      <vt:lpstr>Calibri</vt:lpstr>
      <vt:lpstr>Times New Roman</vt:lpstr>
      <vt:lpstr>Wingdings</vt:lpstr>
      <vt:lpstr>Educational subjects 16x9</vt:lpstr>
      <vt:lpstr>Patients With Special Challenges</vt:lpstr>
      <vt:lpstr>National EMS Education Standard Competencies (1 of 5)</vt:lpstr>
      <vt:lpstr>National EMS Education Standard Competencies (2 of 5)</vt:lpstr>
      <vt:lpstr>National EMS Education Standard Competencies (3 of 5)</vt:lpstr>
      <vt:lpstr>National EMS Education Standard Competencies (4 of 5)</vt:lpstr>
      <vt:lpstr>National EMS Education Standard Competencies (5 of 5)</vt:lpstr>
      <vt:lpstr>Introduction (1 of 2)</vt:lpstr>
      <vt:lpstr>Introduction (2 of 2)</vt:lpstr>
      <vt:lpstr>Intellectual Disability (1 of 3)</vt:lpstr>
      <vt:lpstr>Intellectual Disability (2 of 3)</vt:lpstr>
      <vt:lpstr>Intellectual Disability (3 of 3)</vt:lpstr>
      <vt:lpstr>Autism Spectrum Disorder (1 of 3)</vt:lpstr>
      <vt:lpstr>Autism Spectrum Disorder (2 of 3)</vt:lpstr>
      <vt:lpstr>Autism Spectrum Disorder (3 of 3)</vt:lpstr>
      <vt:lpstr>Down Syndrome (1 of 4)</vt:lpstr>
      <vt:lpstr>Down Syndrome (2 of 4)</vt:lpstr>
      <vt:lpstr>Down Syndrome (3 of 4)</vt:lpstr>
      <vt:lpstr>Down Syndrome (4 of 4)</vt:lpstr>
      <vt:lpstr>Patient Interaction</vt:lpstr>
      <vt:lpstr>Brain Injury</vt:lpstr>
      <vt:lpstr>Visual Impairment (1 of 4)</vt:lpstr>
      <vt:lpstr>Visual Impairment (2 of 4)</vt:lpstr>
      <vt:lpstr>Visual Impairment (3 of 4)</vt:lpstr>
      <vt:lpstr>Visual Impairment (4 of 4)</vt:lpstr>
      <vt:lpstr>Hearing Impairment (1 of 2)</vt:lpstr>
      <vt:lpstr>Hearing Impairment (2 of 2)</vt:lpstr>
      <vt:lpstr>Communication With Hearing Impaired Patient (1 of 3)</vt:lpstr>
      <vt:lpstr>Communication With Hearing Impaired Patient (2 of 3)</vt:lpstr>
      <vt:lpstr>Communication With Hearing Impaired Patient (3 of 3)</vt:lpstr>
      <vt:lpstr>Hearing Aids (1 of 2)</vt:lpstr>
      <vt:lpstr>Hearing Aids (2 of 2)</vt:lpstr>
      <vt:lpstr>Cerebral Palsy (1 of 4)</vt:lpstr>
      <vt:lpstr>Cerebral Palsy (2 of 4)</vt:lpstr>
      <vt:lpstr>Cerebral Palsy (3 of 4)</vt:lpstr>
      <vt:lpstr>Cerebral Palsy (4 of 4)</vt:lpstr>
      <vt:lpstr>Spina Bifida (1 of 2)</vt:lpstr>
      <vt:lpstr>Spina Bifida (2 of 2)</vt:lpstr>
      <vt:lpstr>Paralysis (1 of 2)</vt:lpstr>
      <vt:lpstr>Paralysis (2 of 2)</vt:lpstr>
      <vt:lpstr>Bariatric Patients (1 of 2)</vt:lpstr>
      <vt:lpstr>Bariatric Patients (2 of 2)</vt:lpstr>
      <vt:lpstr>Interaction with Patients with Obesity (1 of 4)</vt:lpstr>
      <vt:lpstr>Interaction with Patients with Obesity (2 of 4)</vt:lpstr>
      <vt:lpstr>Interaction with Patients with Obesity (3 of 4)</vt:lpstr>
      <vt:lpstr>Interaction with Patients with Obesity (4 of 4)</vt:lpstr>
      <vt:lpstr>Tracheostomy Tubes (1 of 5)</vt:lpstr>
      <vt:lpstr>Tracheostomy Tubes (2 of 5)</vt:lpstr>
      <vt:lpstr>Tracheostomy Tubes (3 of 5)</vt:lpstr>
      <vt:lpstr>Tracheostomy Tubes (4 of 5)</vt:lpstr>
      <vt:lpstr>Tracheostomy Tubes (5 of 5)</vt:lpstr>
      <vt:lpstr>Home Oxygen (1 of 3)</vt:lpstr>
      <vt:lpstr>Home Oxygen (2 of 3)</vt:lpstr>
      <vt:lpstr>Home Oxygen (3 of 3)</vt:lpstr>
      <vt:lpstr>Mechanical Ventilators (1 of 3)</vt:lpstr>
      <vt:lpstr>Mechanical Ventilators (2 of 3)</vt:lpstr>
      <vt:lpstr>Mechanical Ventilators (3 of 3)</vt:lpstr>
      <vt:lpstr>Apnea Monitors (1 of 2)</vt:lpstr>
      <vt:lpstr>Apnea Monitors (2 of 2)</vt:lpstr>
      <vt:lpstr>Internal Cardiac Pacemakers</vt:lpstr>
      <vt:lpstr>Left Ventricular Assist Devices </vt:lpstr>
      <vt:lpstr>External Defibrillator Vest</vt:lpstr>
      <vt:lpstr>Central Venous Catheter (1 of 3) </vt:lpstr>
      <vt:lpstr>Central Venous Catheter (2 of 3) </vt:lpstr>
      <vt:lpstr>Central Venous Catheter (3 of 3) </vt:lpstr>
      <vt:lpstr>Gastrostomy Tubes (1 of 4)</vt:lpstr>
      <vt:lpstr>Gastrostomy Tubes (2 of 4)</vt:lpstr>
      <vt:lpstr>Gastrostomy Tubes (3 of 4)</vt:lpstr>
      <vt:lpstr>Gastrostomy Tubes (4 of 4)</vt:lpstr>
      <vt:lpstr>Shunts (1 of 4)</vt:lpstr>
      <vt:lpstr>Shunts (2 of 4)</vt:lpstr>
      <vt:lpstr>Shunts (3 of 4)</vt:lpstr>
      <vt:lpstr>Shunts (4 of 4)</vt:lpstr>
      <vt:lpstr>Vagus Nerve Stimulators (1 of 2)</vt:lpstr>
      <vt:lpstr>Vagus Nerve Stimulators (2 of 2)</vt:lpstr>
      <vt:lpstr>Colostomies, Ileostomies, and Urostomies (1 of 3)</vt:lpstr>
      <vt:lpstr>Colostomies, Ileostomies, and Urostomies (2 of 3)</vt:lpstr>
      <vt:lpstr>Colostomies, Ileostomies, and Urostomies (3 of 3)</vt:lpstr>
      <vt:lpstr>Patient Assessment Guidelines</vt:lpstr>
      <vt:lpstr>Home Care (1 of 2)</vt:lpstr>
      <vt:lpstr>Home Care (2 of 2)</vt:lpstr>
      <vt:lpstr>Hospice Care and Terminally Ill Patients (1 of 3)</vt:lpstr>
      <vt:lpstr>Hospice Care and Terminally Ill Patients (2 of 3)</vt:lpstr>
      <vt:lpstr>Hospice Care and Terminally Ill Patients (3 of 3)</vt:lpstr>
      <vt:lpstr>Poverty and Homelessness (1 of 2)</vt:lpstr>
      <vt:lpstr>Poverty and Homelessness (2 of 2)</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Kristin Parker</dc:creator>
  <cp:lastModifiedBy>Kathryn Leeber</cp:lastModifiedBy>
  <cp:revision>49</cp:revision>
  <dcterms:created xsi:type="dcterms:W3CDTF">2019-03-08T18:11:57Z</dcterms:created>
  <dcterms:modified xsi:type="dcterms:W3CDTF">2021-01-04T19:53:11Z</dcterms:modified>
</cp:coreProperties>
</file>